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Cambria" panose="02040503050406030204" pitchFamily="18" charset="0"/>
      <p:regular r:id="rId36"/>
      <p:bold r:id="rId37"/>
      <p:italic r:id="rId38"/>
      <p:boldItalic r:id="rId39"/>
    </p:embeddedFont>
    <p:embeddedFont>
      <p:font typeface="Faustina" panose="020B0604020202020204" charset="0"/>
      <p:regular r:id="rId40"/>
    </p:embeddedFont>
    <p:embeddedFont>
      <p:font typeface="Faustina Bold" panose="020B0604020202020204" charset="0"/>
      <p:regular r:id="rId41"/>
    </p:embeddedFont>
    <p:embeddedFont>
      <p:font typeface="Fraunces" panose="020B0604020202020204" charset="0"/>
      <p:regular r:id="rId42"/>
    </p:embeddedFont>
    <p:embeddedFont>
      <p:font typeface="Krabuler" panose="020B0604020202020204" charset="0"/>
      <p:regular r:id="rId43"/>
    </p:embeddedFont>
    <p:embeddedFont>
      <p:font typeface="Montserrat Bold" panose="020B0604020202020204" charset="0"/>
      <p:regular r:id="rId44"/>
    </p:embeddedFont>
    <p:embeddedFont>
      <p:font typeface="Montserrat Classic Bold" panose="020B0604020202020204" charset="0"/>
      <p:regular r:id="rId45"/>
    </p:embeddedFont>
    <p:embeddedFont>
      <p:font typeface="Noto Sans Bold" panose="020B0604020202020204" charset="0"/>
      <p:regular r:id="rId46"/>
    </p:embeddedFont>
    <p:embeddedFont>
      <p:font typeface="Poppins" panose="00000500000000000000" pitchFamily="2" charset="0"/>
      <p:regular r:id="rId47"/>
    </p:embeddedFont>
    <p:embeddedFont>
      <p:font typeface="Quicksand" panose="020B0604020202020204" charset="0"/>
      <p:regular r:id="rId48"/>
    </p:embeddedFont>
    <p:embeddedFont>
      <p:font typeface="Roboto" panose="02000000000000000000" pitchFamily="2" charset="0"/>
      <p:regular r:id="rId49"/>
      <p:bold r:id="rId50"/>
    </p:embeddedFont>
    <p:embeddedFont>
      <p:font typeface="Roboto Bold" panose="02000000000000000000" charset="0"/>
      <p:regular r:id="rId51"/>
    </p:embeddedFont>
    <p:embeddedFont>
      <p:font typeface="Roboto Slab" pitchFamily="2" charset="0"/>
      <p:regular r:id="rId52"/>
      <p:bold r:id="rId53"/>
    </p:embeddedFont>
    <p:embeddedFont>
      <p:font typeface="Roboto Slab Bold" charset="0"/>
      <p:regular r:id="rId54"/>
    </p:embeddedFont>
    <p:embeddedFont>
      <p:font typeface="Ruda Heavy" panose="020B0604020202020204" charset="0"/>
      <p:regular r:id="rId55"/>
    </p:embeddedFont>
    <p:embeddedFont>
      <p:font typeface="Sniglet" panose="020B0604020202020204" charset="0"/>
      <p:regular r:id="rId56"/>
    </p:embeddedFont>
    <p:embeddedFont>
      <p:font typeface="เอฟซี โอนิกิริ" panose="020B0604020202020204" charset="-34"/>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1205"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5B9214-024C-4990-AE61-424ACC469C40}" type="datetimeFigureOut">
              <a:rPr lang="en-US" smtClean="0"/>
              <a:t>8/4/2024</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D74E8D-7CF4-4879-B82D-9E26DEA36413}" type="slidenum">
              <a:rPr lang="en-US" smtClean="0"/>
              <a:t>‹#›</a:t>
            </a:fld>
            <a:endParaRPr lang="en-US"/>
          </a:p>
        </p:txBody>
      </p:sp>
    </p:spTree>
    <p:extLst>
      <p:ext uri="{BB962C8B-B14F-4D97-AF65-F5344CB8AC3E}">
        <p14:creationId xmlns:p14="http://schemas.microsoft.com/office/powerpoint/2010/main" val="270373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A2D74E8D-7CF4-4879-B82D-9E26DEA36413}" type="slidenum">
              <a:rPr lang="en-US" smtClean="0"/>
              <a:t>15</a:t>
            </a:fld>
            <a:endParaRPr lang="en-US"/>
          </a:p>
        </p:txBody>
      </p:sp>
    </p:spTree>
    <p:extLst>
      <p:ext uri="{BB962C8B-B14F-4D97-AF65-F5344CB8AC3E}">
        <p14:creationId xmlns:p14="http://schemas.microsoft.com/office/powerpoint/2010/main" val="1361738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png"/><Relationship Id="rId7" Type="http://schemas.openxmlformats.org/officeDocument/2006/relationships/image" Target="../media/image33.png"/><Relationship Id="rId12"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7.png"/><Relationship Id="rId10" Type="http://schemas.openxmlformats.org/officeDocument/2006/relationships/image" Target="../media/image36.png"/><Relationship Id="rId4" Type="http://schemas.openxmlformats.org/officeDocument/2006/relationships/image" Target="../media/image6.png"/><Relationship Id="rId9" Type="http://schemas.openxmlformats.org/officeDocument/2006/relationships/image" Target="../media/image35.sv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png"/><Relationship Id="rId7" Type="http://schemas.openxmlformats.org/officeDocument/2006/relationships/image" Target="../media/image3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42.png"/><Relationship Id="rId4" Type="http://schemas.openxmlformats.org/officeDocument/2006/relationships/image" Target="../media/image6.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7.png"/><Relationship Id="rId5" Type="http://schemas.openxmlformats.org/officeDocument/2006/relationships/image" Target="../media/image6.png"/><Relationship Id="rId10" Type="http://schemas.openxmlformats.org/officeDocument/2006/relationships/image" Target="../media/image46.png"/><Relationship Id="rId4" Type="http://schemas.openxmlformats.org/officeDocument/2006/relationships/image" Target="../media/image5.png"/><Relationship Id="rId9" Type="http://schemas.openxmlformats.org/officeDocument/2006/relationships/image" Target="../media/image45.sv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png"/><Relationship Id="rId7" Type="http://schemas.openxmlformats.org/officeDocument/2006/relationships/image" Target="../media/image4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55.svg"/><Relationship Id="rId5" Type="http://schemas.openxmlformats.org/officeDocument/2006/relationships/image" Target="../media/image6.png"/><Relationship Id="rId10" Type="http://schemas.openxmlformats.org/officeDocument/2006/relationships/image" Target="../media/image54.png"/><Relationship Id="rId4" Type="http://schemas.openxmlformats.org/officeDocument/2006/relationships/image" Target="../media/image5.png"/><Relationship Id="rId9" Type="http://schemas.openxmlformats.org/officeDocument/2006/relationships/image" Target="../media/image53.sv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png"/><Relationship Id="rId7" Type="http://schemas.openxmlformats.org/officeDocument/2006/relationships/image" Target="../media/image58.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4.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4.svg"/><Relationship Id="rId7" Type="http://schemas.openxmlformats.org/officeDocument/2006/relationships/image" Target="../media/image7.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65.png"/></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png"/><Relationship Id="rId7" Type="http://schemas.openxmlformats.org/officeDocument/2006/relationships/image" Target="../media/image6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68.sv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5.png"/><Relationship Id="rId7" Type="http://schemas.openxmlformats.org/officeDocument/2006/relationships/image" Target="../media/image7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74.svg"/><Relationship Id="rId4" Type="http://schemas.openxmlformats.org/officeDocument/2006/relationships/image" Target="../media/image6.png"/><Relationship Id="rId9"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5.png"/><Relationship Id="rId7" Type="http://schemas.openxmlformats.org/officeDocument/2006/relationships/image" Target="../media/image7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82.svg"/><Relationship Id="rId5" Type="http://schemas.openxmlformats.org/officeDocument/2006/relationships/image" Target="../media/image7.png"/><Relationship Id="rId10" Type="http://schemas.openxmlformats.org/officeDocument/2006/relationships/image" Target="../media/image81.png"/><Relationship Id="rId4" Type="http://schemas.openxmlformats.org/officeDocument/2006/relationships/image" Target="../media/image6.png"/><Relationship Id="rId9" Type="http://schemas.openxmlformats.org/officeDocument/2006/relationships/image" Target="../media/image80.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5.png"/><Relationship Id="rId7" Type="http://schemas.openxmlformats.org/officeDocument/2006/relationships/image" Target="../media/image8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87.svg"/><Relationship Id="rId5" Type="http://schemas.openxmlformats.org/officeDocument/2006/relationships/image" Target="../media/image7.png"/><Relationship Id="rId10" Type="http://schemas.openxmlformats.org/officeDocument/2006/relationships/image" Target="../media/image86.png"/><Relationship Id="rId4" Type="http://schemas.openxmlformats.org/officeDocument/2006/relationships/image" Target="../media/image6.png"/><Relationship Id="rId9" Type="http://schemas.openxmlformats.org/officeDocument/2006/relationships/image" Target="../media/image85.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5.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20.png"/><Relationship Id="rId5" Type="http://schemas.openxmlformats.org/officeDocument/2006/relationships/image" Target="../media/image7.png"/><Relationship Id="rId10" Type="http://schemas.openxmlformats.org/officeDocument/2006/relationships/image" Target="../media/image19.png"/><Relationship Id="rId4" Type="http://schemas.openxmlformats.org/officeDocument/2006/relationships/image" Target="../media/image6.png"/><Relationship Id="rId9" Type="http://schemas.openxmlformats.org/officeDocument/2006/relationships/image" Target="../media/image18.pn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sp>
        <p:nvSpPr>
          <p:cNvPr id="2" name="Freeform 2"/>
          <p:cNvSpPr/>
          <p:nvPr/>
        </p:nvSpPr>
        <p:spPr>
          <a:xfrm>
            <a:off x="-259036" y="9169989"/>
            <a:ext cx="18806073" cy="1265136"/>
          </a:xfrm>
          <a:custGeom>
            <a:avLst/>
            <a:gdLst/>
            <a:ahLst/>
            <a:cxnLst/>
            <a:rect l="l" t="t" r="r" b="b"/>
            <a:pathLst>
              <a:path w="18806073" h="1265136">
                <a:moveTo>
                  <a:pt x="0" y="0"/>
                </a:moveTo>
                <a:lnTo>
                  <a:pt x="18806072" y="0"/>
                </a:lnTo>
                <a:lnTo>
                  <a:pt x="18806072" y="1265136"/>
                </a:lnTo>
                <a:lnTo>
                  <a:pt x="0" y="1265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3082431" y="5445007"/>
            <a:ext cx="5096238" cy="2923141"/>
            <a:chOff x="0" y="0"/>
            <a:chExt cx="7981950" cy="4578350"/>
          </a:xfrm>
        </p:grpSpPr>
        <p:sp>
          <p:nvSpPr>
            <p:cNvPr id="4" name="Freeform 4"/>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5" name="Freeform 5"/>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id="6" name="Freeform 6"/>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id="7" name="Freeform 7"/>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id="8" name="Freeform 8"/>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4"/>
              <a:stretch>
                <a:fillRect l="-8501" r="-8501"/>
              </a:stretch>
            </a:blipFill>
          </p:spPr>
        </p:sp>
      </p:grpSp>
      <p:sp>
        <p:nvSpPr>
          <p:cNvPr id="9" name="TextBox 9"/>
          <p:cNvSpPr txBox="1"/>
          <p:nvPr/>
        </p:nvSpPr>
        <p:spPr>
          <a:xfrm>
            <a:off x="2579821" y="2893741"/>
            <a:ext cx="13128357" cy="1749425"/>
          </a:xfrm>
          <a:prstGeom prst="rect">
            <a:avLst/>
          </a:prstGeom>
        </p:spPr>
        <p:txBody>
          <a:bodyPr lIns="0" tIns="0" rIns="0" bIns="0" rtlCol="0" anchor="t">
            <a:spAutoFit/>
          </a:bodyPr>
          <a:lstStyle/>
          <a:p>
            <a:pPr algn="ctr">
              <a:lnSpc>
                <a:spcPts val="7000"/>
              </a:lnSpc>
              <a:spcBef>
                <a:spcPct val="0"/>
              </a:spcBef>
            </a:pPr>
            <a:r>
              <a:rPr lang="en-US" sz="5000">
                <a:solidFill>
                  <a:srgbClr val="005E33"/>
                </a:solidFill>
                <a:latin typeface="Roboto Bold"/>
                <a:ea typeface="Roboto Bold"/>
                <a:cs typeface="Roboto Bold"/>
                <a:sym typeface="Roboto Bold"/>
              </a:rPr>
              <a:t>ỨNG DỤNG AI VÀO MÔ HÌNH DỰ ĐOÁN KHÁCH HÀNG RỜI BỎ DỊCH VỤ VIỄN THÔNG</a:t>
            </a:r>
          </a:p>
        </p:txBody>
      </p:sp>
      <p:sp>
        <p:nvSpPr>
          <p:cNvPr id="10" name="TextBox 10"/>
          <p:cNvSpPr txBox="1"/>
          <p:nvPr/>
        </p:nvSpPr>
        <p:spPr>
          <a:xfrm>
            <a:off x="1727949" y="1483264"/>
            <a:ext cx="14621172" cy="1130300"/>
          </a:xfrm>
          <a:prstGeom prst="rect">
            <a:avLst/>
          </a:prstGeom>
        </p:spPr>
        <p:txBody>
          <a:bodyPr lIns="0" tIns="0" rIns="0" bIns="0" rtlCol="0" anchor="t">
            <a:spAutoFit/>
          </a:bodyPr>
          <a:lstStyle/>
          <a:p>
            <a:pPr algn="ctr">
              <a:lnSpc>
                <a:spcPts val="9100"/>
              </a:lnSpc>
              <a:spcBef>
                <a:spcPct val="0"/>
              </a:spcBef>
            </a:pPr>
            <a:r>
              <a:rPr lang="en-US" sz="6500">
                <a:solidFill>
                  <a:srgbClr val="000000">
                    <a:alpha val="89804"/>
                  </a:srgbClr>
                </a:solidFill>
                <a:latin typeface="Roboto Bold"/>
                <a:ea typeface="Roboto Bold"/>
                <a:cs typeface="Roboto Bold"/>
                <a:sym typeface="Roboto Bold"/>
              </a:rPr>
              <a:t>BÁO CÁO THỰC TẬP NGHỀ NGHIỆP</a:t>
            </a:r>
          </a:p>
        </p:txBody>
      </p:sp>
      <p:sp>
        <p:nvSpPr>
          <p:cNvPr id="11" name="TextBox 11"/>
          <p:cNvSpPr txBox="1"/>
          <p:nvPr/>
        </p:nvSpPr>
        <p:spPr>
          <a:xfrm>
            <a:off x="9038535" y="5229107"/>
            <a:ext cx="7796970" cy="3655118"/>
          </a:xfrm>
          <a:prstGeom prst="rect">
            <a:avLst/>
          </a:prstGeom>
        </p:spPr>
        <p:txBody>
          <a:bodyPr lIns="0" tIns="0" rIns="0" bIns="0" rtlCol="0" anchor="t">
            <a:spAutoFit/>
          </a:bodyPr>
          <a:lstStyle/>
          <a:p>
            <a:pPr algn="just">
              <a:lnSpc>
                <a:spcPts val="4819"/>
              </a:lnSpc>
              <a:spcBef>
                <a:spcPct val="0"/>
              </a:spcBef>
            </a:pPr>
            <a:r>
              <a:rPr lang="en-US" sz="3442">
                <a:solidFill>
                  <a:srgbClr val="438E20"/>
                </a:solidFill>
                <a:latin typeface="Roboto Bold"/>
                <a:ea typeface="Roboto Bold"/>
                <a:cs typeface="Roboto Bold"/>
                <a:sym typeface="Roboto Bold"/>
              </a:rPr>
              <a:t>GVHD:</a:t>
            </a:r>
            <a:r>
              <a:rPr lang="en-US" sz="3442">
                <a:solidFill>
                  <a:srgbClr val="000000"/>
                </a:solidFill>
                <a:latin typeface="Roboto"/>
                <a:ea typeface="Roboto"/>
                <a:cs typeface="Roboto"/>
                <a:sym typeface="Roboto"/>
              </a:rPr>
              <a:t> TS. Phan Đình Vấn</a:t>
            </a:r>
          </a:p>
          <a:p>
            <a:pPr algn="just">
              <a:lnSpc>
                <a:spcPts val="4819"/>
              </a:lnSpc>
              <a:spcBef>
                <a:spcPct val="0"/>
              </a:spcBef>
            </a:pPr>
            <a:r>
              <a:rPr lang="en-US" sz="3442">
                <a:solidFill>
                  <a:srgbClr val="438E20"/>
                </a:solidFill>
                <a:latin typeface="Roboto Bold"/>
                <a:ea typeface="Roboto Bold"/>
                <a:cs typeface="Roboto Bold"/>
                <a:sym typeface="Roboto Bold"/>
              </a:rPr>
              <a:t>Lớp:</a:t>
            </a:r>
            <a:r>
              <a:rPr lang="en-US" sz="3442">
                <a:solidFill>
                  <a:srgbClr val="000000"/>
                </a:solidFill>
                <a:latin typeface="Roboto"/>
                <a:ea typeface="Roboto"/>
                <a:cs typeface="Roboto"/>
                <a:sym typeface="Roboto"/>
              </a:rPr>
              <a:t> 47K21.1</a:t>
            </a:r>
          </a:p>
          <a:p>
            <a:pPr algn="just">
              <a:lnSpc>
                <a:spcPts val="4819"/>
              </a:lnSpc>
              <a:spcBef>
                <a:spcPct val="0"/>
              </a:spcBef>
            </a:pPr>
            <a:r>
              <a:rPr lang="en-US" sz="3442">
                <a:solidFill>
                  <a:srgbClr val="438E20"/>
                </a:solidFill>
                <a:latin typeface="Roboto Bold"/>
                <a:ea typeface="Roboto Bold"/>
                <a:cs typeface="Roboto Bold"/>
                <a:sym typeface="Roboto Bold"/>
              </a:rPr>
              <a:t>Sinh viên thực hiện:</a:t>
            </a:r>
            <a:r>
              <a:rPr lang="en-US" sz="3442">
                <a:solidFill>
                  <a:srgbClr val="000000"/>
                </a:solidFill>
                <a:latin typeface="Roboto"/>
                <a:ea typeface="Roboto"/>
                <a:cs typeface="Roboto"/>
                <a:sym typeface="Roboto"/>
              </a:rPr>
              <a:t> Nguyễn Thị Duyên</a:t>
            </a:r>
          </a:p>
          <a:p>
            <a:pPr algn="just">
              <a:lnSpc>
                <a:spcPts val="4819"/>
              </a:lnSpc>
              <a:spcBef>
                <a:spcPct val="0"/>
              </a:spcBef>
            </a:pPr>
            <a:r>
              <a:rPr lang="en-US" sz="3442">
                <a:solidFill>
                  <a:srgbClr val="000000"/>
                </a:solidFill>
                <a:latin typeface="Roboto"/>
                <a:ea typeface="Roboto"/>
                <a:cs typeface="Roboto"/>
                <a:sym typeface="Roboto"/>
              </a:rPr>
              <a:t>                                     Trần Thị Hằng</a:t>
            </a:r>
          </a:p>
          <a:p>
            <a:pPr algn="just">
              <a:lnSpc>
                <a:spcPts val="4819"/>
              </a:lnSpc>
              <a:spcBef>
                <a:spcPct val="0"/>
              </a:spcBef>
            </a:pPr>
            <a:r>
              <a:rPr lang="en-US" sz="3442">
                <a:solidFill>
                  <a:srgbClr val="000000"/>
                </a:solidFill>
                <a:latin typeface="Roboto"/>
                <a:ea typeface="Roboto"/>
                <a:cs typeface="Roboto"/>
                <a:sym typeface="Roboto"/>
              </a:rPr>
              <a:t>                                     H Ngač Niê </a:t>
            </a:r>
          </a:p>
          <a:p>
            <a:pPr algn="just">
              <a:lnSpc>
                <a:spcPts val="4819"/>
              </a:lnSpc>
              <a:spcBef>
                <a:spcPct val="0"/>
              </a:spcBef>
            </a:pPr>
            <a:endParaRPr lang="en-US" sz="3442">
              <a:solidFill>
                <a:srgbClr val="000000"/>
              </a:solidFill>
              <a:latin typeface="Roboto"/>
              <a:ea typeface="Roboto"/>
              <a:cs typeface="Roboto"/>
              <a:sym typeface="Roboto"/>
            </a:endParaRPr>
          </a:p>
        </p:txBody>
      </p:sp>
      <p:grpSp>
        <p:nvGrpSpPr>
          <p:cNvPr id="12" name="Group 12"/>
          <p:cNvGrpSpPr/>
          <p:nvPr/>
        </p:nvGrpSpPr>
        <p:grpSpPr>
          <a:xfrm>
            <a:off x="342874" y="-13920"/>
            <a:ext cx="17753725" cy="1255108"/>
            <a:chOff x="0" y="0"/>
            <a:chExt cx="23671633" cy="1673477"/>
          </a:xfrm>
        </p:grpSpPr>
        <p:sp>
          <p:nvSpPr>
            <p:cNvPr id="13" name="Freeform 13"/>
            <p:cNvSpPr/>
            <p:nvPr/>
          </p:nvSpPr>
          <p:spPr>
            <a:xfrm>
              <a:off x="933779" y="0"/>
              <a:ext cx="2479972" cy="1673477"/>
            </a:xfrm>
            <a:custGeom>
              <a:avLst/>
              <a:gdLst/>
              <a:ahLst/>
              <a:cxnLst/>
              <a:rect l="l" t="t" r="r" b="b"/>
              <a:pathLst>
                <a:path w="2479972" h="1673477">
                  <a:moveTo>
                    <a:pt x="0" y="0"/>
                  </a:moveTo>
                  <a:lnTo>
                    <a:pt x="2479972" y="0"/>
                  </a:lnTo>
                  <a:lnTo>
                    <a:pt x="2479972" y="1673477"/>
                  </a:lnTo>
                  <a:lnTo>
                    <a:pt x="0" y="1673477"/>
                  </a:lnTo>
                  <a:lnTo>
                    <a:pt x="0" y="0"/>
                  </a:lnTo>
                  <a:close/>
                </a:path>
              </a:pathLst>
            </a:custGeom>
            <a:blipFill>
              <a:blip r:embed="rId5"/>
              <a:stretch>
                <a:fillRect/>
              </a:stretch>
            </a:blipFill>
          </p:spPr>
        </p:sp>
        <p:sp>
          <p:nvSpPr>
            <p:cNvPr id="14" name="Freeform 14"/>
            <p:cNvSpPr/>
            <p:nvPr/>
          </p:nvSpPr>
          <p:spPr>
            <a:xfrm>
              <a:off x="0" y="200958"/>
              <a:ext cx="1141704" cy="1198217"/>
            </a:xfrm>
            <a:custGeom>
              <a:avLst/>
              <a:gdLst/>
              <a:ahLst/>
              <a:cxnLst/>
              <a:rect l="l" t="t" r="r" b="b"/>
              <a:pathLst>
                <a:path w="1141704" h="1198217">
                  <a:moveTo>
                    <a:pt x="0" y="0"/>
                  </a:moveTo>
                  <a:lnTo>
                    <a:pt x="1141704" y="0"/>
                  </a:lnTo>
                  <a:lnTo>
                    <a:pt x="1141704" y="1198217"/>
                  </a:lnTo>
                  <a:lnTo>
                    <a:pt x="0" y="1198217"/>
                  </a:lnTo>
                  <a:lnTo>
                    <a:pt x="0" y="0"/>
                  </a:lnTo>
                  <a:close/>
                </a:path>
              </a:pathLst>
            </a:custGeom>
            <a:blipFill>
              <a:blip r:embed="rId6"/>
              <a:stretch>
                <a:fillRect l="-2624" r="-2624"/>
              </a:stretch>
            </a:blipFill>
          </p:spPr>
        </p:sp>
        <p:sp>
          <p:nvSpPr>
            <p:cNvPr id="15" name="Freeform 15"/>
            <p:cNvSpPr/>
            <p:nvPr/>
          </p:nvSpPr>
          <p:spPr>
            <a:xfrm>
              <a:off x="19737644" y="237630"/>
              <a:ext cx="1588973" cy="1161546"/>
            </a:xfrm>
            <a:custGeom>
              <a:avLst/>
              <a:gdLst/>
              <a:ahLst/>
              <a:cxnLst/>
              <a:rect l="l" t="t" r="r" b="b"/>
              <a:pathLst>
                <a:path w="1588973" h="1161546">
                  <a:moveTo>
                    <a:pt x="0" y="0"/>
                  </a:moveTo>
                  <a:lnTo>
                    <a:pt x="1588973" y="0"/>
                  </a:lnTo>
                  <a:lnTo>
                    <a:pt x="1588973" y="1161545"/>
                  </a:lnTo>
                  <a:lnTo>
                    <a:pt x="0" y="1161545"/>
                  </a:lnTo>
                  <a:lnTo>
                    <a:pt x="0" y="0"/>
                  </a:lnTo>
                  <a:close/>
                </a:path>
              </a:pathLst>
            </a:custGeom>
            <a:blipFill>
              <a:blip r:embed="rId7"/>
              <a:stretch>
                <a:fillRect l="-9961" t="-27783" r="-11953" b="-38992"/>
              </a:stretch>
            </a:blipFill>
          </p:spPr>
        </p:sp>
        <p:sp>
          <p:nvSpPr>
            <p:cNvPr id="16" name="Freeform 16"/>
            <p:cNvSpPr/>
            <p:nvPr/>
          </p:nvSpPr>
          <p:spPr>
            <a:xfrm>
              <a:off x="20983875" y="237630"/>
              <a:ext cx="2687758" cy="1198217"/>
            </a:xfrm>
            <a:custGeom>
              <a:avLst/>
              <a:gdLst/>
              <a:ahLst/>
              <a:cxnLst/>
              <a:rect l="l" t="t" r="r" b="b"/>
              <a:pathLst>
                <a:path w="2687758" h="1198217">
                  <a:moveTo>
                    <a:pt x="0" y="0"/>
                  </a:moveTo>
                  <a:lnTo>
                    <a:pt x="2687758" y="0"/>
                  </a:lnTo>
                  <a:lnTo>
                    <a:pt x="2687758" y="1198217"/>
                  </a:lnTo>
                  <a:lnTo>
                    <a:pt x="0" y="1198217"/>
                  </a:lnTo>
                  <a:lnTo>
                    <a:pt x="0" y="0"/>
                  </a:lnTo>
                  <a:close/>
                </a:path>
              </a:pathLst>
            </a:custGeom>
            <a:blipFill>
              <a:blip r:embed="rId8"/>
              <a:stretch>
                <a:fillRect r="-15165" b="-13289"/>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p:nvPr/>
        </p:nvGrpSpPr>
        <p:grpSpPr>
          <a:xfrm>
            <a:off x="342874" y="-13920"/>
            <a:ext cx="17753725" cy="1255108"/>
            <a:chOff x="0" y="0"/>
            <a:chExt cx="23671633" cy="1673477"/>
          </a:xfrm>
        </p:grpSpPr>
        <p:sp>
          <p:nvSpPr>
            <p:cNvPr id="3" name="Freeform 3"/>
            <p:cNvSpPr/>
            <p:nvPr/>
          </p:nvSpPr>
          <p:spPr>
            <a:xfrm>
              <a:off x="933779" y="0"/>
              <a:ext cx="2479972" cy="1673477"/>
            </a:xfrm>
            <a:custGeom>
              <a:avLst/>
              <a:gdLst/>
              <a:ahLst/>
              <a:cxnLst/>
              <a:rect l="l" t="t" r="r" b="b"/>
              <a:pathLst>
                <a:path w="2479972" h="1673477">
                  <a:moveTo>
                    <a:pt x="0" y="0"/>
                  </a:moveTo>
                  <a:lnTo>
                    <a:pt x="2479972" y="0"/>
                  </a:lnTo>
                  <a:lnTo>
                    <a:pt x="2479972" y="1673477"/>
                  </a:lnTo>
                  <a:lnTo>
                    <a:pt x="0" y="1673477"/>
                  </a:lnTo>
                  <a:lnTo>
                    <a:pt x="0" y="0"/>
                  </a:lnTo>
                  <a:close/>
                </a:path>
              </a:pathLst>
            </a:custGeom>
            <a:blipFill>
              <a:blip r:embed="rId2"/>
              <a:stretch>
                <a:fillRect/>
              </a:stretch>
            </a:blipFill>
          </p:spPr>
        </p:sp>
        <p:sp>
          <p:nvSpPr>
            <p:cNvPr id="4" name="Freeform 4"/>
            <p:cNvSpPr/>
            <p:nvPr/>
          </p:nvSpPr>
          <p:spPr>
            <a:xfrm>
              <a:off x="0" y="200958"/>
              <a:ext cx="1141704" cy="1198217"/>
            </a:xfrm>
            <a:custGeom>
              <a:avLst/>
              <a:gdLst/>
              <a:ahLst/>
              <a:cxnLst/>
              <a:rect l="l" t="t" r="r" b="b"/>
              <a:pathLst>
                <a:path w="1141704" h="1198217">
                  <a:moveTo>
                    <a:pt x="0" y="0"/>
                  </a:moveTo>
                  <a:lnTo>
                    <a:pt x="1141704" y="0"/>
                  </a:lnTo>
                  <a:lnTo>
                    <a:pt x="1141704" y="1198217"/>
                  </a:lnTo>
                  <a:lnTo>
                    <a:pt x="0" y="1198217"/>
                  </a:lnTo>
                  <a:lnTo>
                    <a:pt x="0" y="0"/>
                  </a:lnTo>
                  <a:close/>
                </a:path>
              </a:pathLst>
            </a:custGeom>
            <a:blipFill>
              <a:blip r:embed="rId3"/>
              <a:stretch>
                <a:fillRect l="-2624" r="-2624"/>
              </a:stretch>
            </a:blipFill>
          </p:spPr>
        </p:sp>
        <p:sp>
          <p:nvSpPr>
            <p:cNvPr id="5" name="Freeform 5"/>
            <p:cNvSpPr/>
            <p:nvPr/>
          </p:nvSpPr>
          <p:spPr>
            <a:xfrm>
              <a:off x="19737644" y="237630"/>
              <a:ext cx="1588973" cy="1161546"/>
            </a:xfrm>
            <a:custGeom>
              <a:avLst/>
              <a:gdLst/>
              <a:ahLst/>
              <a:cxnLst/>
              <a:rect l="l" t="t" r="r" b="b"/>
              <a:pathLst>
                <a:path w="1588973" h="1161546">
                  <a:moveTo>
                    <a:pt x="0" y="0"/>
                  </a:moveTo>
                  <a:lnTo>
                    <a:pt x="1588973" y="0"/>
                  </a:lnTo>
                  <a:lnTo>
                    <a:pt x="1588973" y="1161545"/>
                  </a:lnTo>
                  <a:lnTo>
                    <a:pt x="0" y="1161545"/>
                  </a:lnTo>
                  <a:lnTo>
                    <a:pt x="0" y="0"/>
                  </a:lnTo>
                  <a:close/>
                </a:path>
              </a:pathLst>
            </a:custGeom>
            <a:blipFill>
              <a:blip r:embed="rId4"/>
              <a:stretch>
                <a:fillRect l="-9961" t="-27783" r="-11953" b="-38992"/>
              </a:stretch>
            </a:blipFill>
          </p:spPr>
        </p:sp>
        <p:sp>
          <p:nvSpPr>
            <p:cNvPr id="6" name="Freeform 6"/>
            <p:cNvSpPr/>
            <p:nvPr/>
          </p:nvSpPr>
          <p:spPr>
            <a:xfrm>
              <a:off x="20983875" y="237630"/>
              <a:ext cx="2687758" cy="1198217"/>
            </a:xfrm>
            <a:custGeom>
              <a:avLst/>
              <a:gdLst/>
              <a:ahLst/>
              <a:cxnLst/>
              <a:rect l="l" t="t" r="r" b="b"/>
              <a:pathLst>
                <a:path w="2687758" h="1198217">
                  <a:moveTo>
                    <a:pt x="0" y="0"/>
                  </a:moveTo>
                  <a:lnTo>
                    <a:pt x="2687758" y="0"/>
                  </a:lnTo>
                  <a:lnTo>
                    <a:pt x="2687758" y="1198217"/>
                  </a:lnTo>
                  <a:lnTo>
                    <a:pt x="0" y="1198217"/>
                  </a:lnTo>
                  <a:lnTo>
                    <a:pt x="0" y="0"/>
                  </a:lnTo>
                  <a:close/>
                </a:path>
              </a:pathLst>
            </a:custGeom>
            <a:blipFill>
              <a:blip r:embed="rId5"/>
              <a:stretch>
                <a:fillRect r="-15165" b="-13289"/>
              </a:stretch>
            </a:blipFill>
          </p:spPr>
        </p:sp>
      </p:grpSp>
      <p:sp>
        <p:nvSpPr>
          <p:cNvPr id="7" name="Freeform 7"/>
          <p:cNvSpPr/>
          <p:nvPr/>
        </p:nvSpPr>
        <p:spPr>
          <a:xfrm>
            <a:off x="-3507013" y="613634"/>
            <a:ext cx="13651751" cy="1989390"/>
          </a:xfrm>
          <a:custGeom>
            <a:avLst/>
            <a:gdLst/>
            <a:ahLst/>
            <a:cxnLst/>
            <a:rect l="l" t="t" r="r" b="b"/>
            <a:pathLst>
              <a:path w="13651751" h="1989390">
                <a:moveTo>
                  <a:pt x="0" y="0"/>
                </a:moveTo>
                <a:lnTo>
                  <a:pt x="13651751" y="0"/>
                </a:lnTo>
                <a:lnTo>
                  <a:pt x="13651751" y="1989389"/>
                </a:lnTo>
                <a:lnTo>
                  <a:pt x="0" y="1989389"/>
                </a:lnTo>
                <a:lnTo>
                  <a:pt x="0" y="0"/>
                </a:lnTo>
                <a:close/>
              </a:path>
            </a:pathLst>
          </a:custGeom>
          <a:blipFill>
            <a:blip r:embed="rId6"/>
            <a:stretch>
              <a:fillRect t="-180" b="-180"/>
            </a:stretch>
          </a:blipFill>
        </p:spPr>
      </p:sp>
      <p:grpSp>
        <p:nvGrpSpPr>
          <p:cNvPr id="8" name="Group 8"/>
          <p:cNvGrpSpPr/>
          <p:nvPr/>
        </p:nvGrpSpPr>
        <p:grpSpPr>
          <a:xfrm>
            <a:off x="-3312665" y="1182017"/>
            <a:ext cx="13263054" cy="1133461"/>
            <a:chOff x="0" y="0"/>
            <a:chExt cx="3610825" cy="308581"/>
          </a:xfrm>
        </p:grpSpPr>
        <p:sp>
          <p:nvSpPr>
            <p:cNvPr id="9" name="Freeform 9"/>
            <p:cNvSpPr/>
            <p:nvPr/>
          </p:nvSpPr>
          <p:spPr>
            <a:xfrm>
              <a:off x="0" y="0"/>
              <a:ext cx="3610825" cy="308581"/>
            </a:xfrm>
            <a:custGeom>
              <a:avLst/>
              <a:gdLst/>
              <a:ahLst/>
              <a:cxnLst/>
              <a:rect l="l" t="t" r="r" b="b"/>
              <a:pathLst>
                <a:path w="3610825" h="308581">
                  <a:moveTo>
                    <a:pt x="3407625" y="0"/>
                  </a:moveTo>
                  <a:cubicBezTo>
                    <a:pt x="3519849" y="0"/>
                    <a:pt x="3610825" y="69078"/>
                    <a:pt x="3610825" y="154291"/>
                  </a:cubicBezTo>
                  <a:cubicBezTo>
                    <a:pt x="3610825" y="239503"/>
                    <a:pt x="3519849" y="308581"/>
                    <a:pt x="3407625" y="308581"/>
                  </a:cubicBezTo>
                  <a:lnTo>
                    <a:pt x="203200" y="308581"/>
                  </a:lnTo>
                  <a:cubicBezTo>
                    <a:pt x="90976" y="308581"/>
                    <a:pt x="0" y="239503"/>
                    <a:pt x="0" y="154291"/>
                  </a:cubicBezTo>
                  <a:cubicBezTo>
                    <a:pt x="0" y="69078"/>
                    <a:pt x="90976" y="0"/>
                    <a:pt x="203200" y="0"/>
                  </a:cubicBezTo>
                  <a:close/>
                </a:path>
              </a:pathLst>
            </a:custGeom>
            <a:solidFill>
              <a:srgbClr val="FFFFFF"/>
            </a:solidFill>
          </p:spPr>
        </p:sp>
        <p:sp>
          <p:nvSpPr>
            <p:cNvPr id="10" name="TextBox 10"/>
            <p:cNvSpPr txBox="1"/>
            <p:nvPr/>
          </p:nvSpPr>
          <p:spPr>
            <a:xfrm>
              <a:off x="0" y="-28575"/>
              <a:ext cx="3610825" cy="337156"/>
            </a:xfrm>
            <a:prstGeom prst="rect">
              <a:avLst/>
            </a:prstGeom>
          </p:spPr>
          <p:txBody>
            <a:bodyPr lIns="50800" tIns="50800" rIns="50800" bIns="50800" rtlCol="0" anchor="ctr"/>
            <a:lstStyle/>
            <a:p>
              <a:pPr algn="ctr">
                <a:lnSpc>
                  <a:spcPts val="1885"/>
                </a:lnSpc>
              </a:pPr>
              <a:endParaRPr/>
            </a:p>
          </p:txBody>
        </p:sp>
      </p:grpSp>
      <p:sp>
        <p:nvSpPr>
          <p:cNvPr id="11" name="TextBox 11"/>
          <p:cNvSpPr txBox="1"/>
          <p:nvPr/>
        </p:nvSpPr>
        <p:spPr>
          <a:xfrm>
            <a:off x="608648" y="2997391"/>
            <a:ext cx="4670661" cy="516890"/>
          </a:xfrm>
          <a:prstGeom prst="rect">
            <a:avLst/>
          </a:prstGeom>
        </p:spPr>
        <p:txBody>
          <a:bodyPr lIns="0" tIns="0" rIns="0" bIns="0" rtlCol="0" anchor="t">
            <a:spAutoFit/>
          </a:bodyPr>
          <a:lstStyle/>
          <a:p>
            <a:pPr algn="l">
              <a:lnSpc>
                <a:spcPts val="3879"/>
              </a:lnSpc>
            </a:pPr>
            <a:r>
              <a:rPr lang="en-US" sz="3999">
                <a:solidFill>
                  <a:srgbClr val="000000"/>
                </a:solidFill>
                <a:latin typeface="Ruda Heavy"/>
                <a:ea typeface="Ruda Heavy"/>
                <a:cs typeface="Ruda Heavy"/>
                <a:sym typeface="Ruda Heavy"/>
              </a:rPr>
              <a:t>4.1.  Frame work</a:t>
            </a:r>
          </a:p>
        </p:txBody>
      </p:sp>
      <p:sp>
        <p:nvSpPr>
          <p:cNvPr id="12" name="TextBox 12"/>
          <p:cNvSpPr txBox="1"/>
          <p:nvPr/>
        </p:nvSpPr>
        <p:spPr>
          <a:xfrm>
            <a:off x="342874" y="1267742"/>
            <a:ext cx="9310387" cy="1047736"/>
          </a:xfrm>
          <a:prstGeom prst="rect">
            <a:avLst/>
          </a:prstGeom>
        </p:spPr>
        <p:txBody>
          <a:bodyPr lIns="0" tIns="0" rIns="0" bIns="0" rtlCol="0" anchor="t">
            <a:spAutoFit/>
          </a:bodyPr>
          <a:lstStyle/>
          <a:p>
            <a:pPr algn="l">
              <a:lnSpc>
                <a:spcPts val="8024"/>
              </a:lnSpc>
            </a:pPr>
            <a:r>
              <a:rPr lang="en-US" sz="7499">
                <a:solidFill>
                  <a:srgbClr val="438E20"/>
                </a:solidFill>
                <a:latin typeface="Roboto Bold"/>
                <a:ea typeface="Roboto Bold"/>
                <a:cs typeface="Roboto Bold"/>
                <a:sym typeface="Roboto Bold"/>
              </a:rPr>
              <a:t>4.Xây dựng mô hình </a:t>
            </a:r>
          </a:p>
        </p:txBody>
      </p:sp>
      <p:grpSp>
        <p:nvGrpSpPr>
          <p:cNvPr id="13" name="Group 13"/>
          <p:cNvGrpSpPr/>
          <p:nvPr/>
        </p:nvGrpSpPr>
        <p:grpSpPr>
          <a:xfrm>
            <a:off x="1452125" y="2680067"/>
            <a:ext cx="16616018" cy="7375106"/>
            <a:chOff x="0" y="0"/>
            <a:chExt cx="22154691" cy="9833474"/>
          </a:xfrm>
        </p:grpSpPr>
        <p:sp>
          <p:nvSpPr>
            <p:cNvPr id="14" name="Freeform 14"/>
            <p:cNvSpPr/>
            <p:nvPr/>
          </p:nvSpPr>
          <p:spPr>
            <a:xfrm rot="5400000">
              <a:off x="0" y="1123556"/>
              <a:ext cx="638694" cy="638694"/>
            </a:xfrm>
            <a:custGeom>
              <a:avLst/>
              <a:gdLst/>
              <a:ahLst/>
              <a:cxnLst/>
              <a:rect l="l" t="t" r="r" b="b"/>
              <a:pathLst>
                <a:path w="638694" h="638694">
                  <a:moveTo>
                    <a:pt x="0" y="0"/>
                  </a:moveTo>
                  <a:lnTo>
                    <a:pt x="638694" y="0"/>
                  </a:lnTo>
                  <a:lnTo>
                    <a:pt x="638694" y="638694"/>
                  </a:lnTo>
                  <a:lnTo>
                    <a:pt x="0" y="6386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0" y="2757665"/>
              <a:ext cx="638694" cy="638694"/>
            </a:xfrm>
            <a:custGeom>
              <a:avLst/>
              <a:gdLst/>
              <a:ahLst/>
              <a:cxnLst/>
              <a:rect l="l" t="t" r="r" b="b"/>
              <a:pathLst>
                <a:path w="638694" h="638694">
                  <a:moveTo>
                    <a:pt x="0" y="0"/>
                  </a:moveTo>
                  <a:lnTo>
                    <a:pt x="638694" y="0"/>
                  </a:lnTo>
                  <a:lnTo>
                    <a:pt x="638694" y="638694"/>
                  </a:lnTo>
                  <a:lnTo>
                    <a:pt x="0" y="6386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0" y="4916585"/>
              <a:ext cx="638694" cy="638694"/>
            </a:xfrm>
            <a:custGeom>
              <a:avLst/>
              <a:gdLst/>
              <a:ahLst/>
              <a:cxnLst/>
              <a:rect l="l" t="t" r="r" b="b"/>
              <a:pathLst>
                <a:path w="638694" h="638694">
                  <a:moveTo>
                    <a:pt x="0" y="0"/>
                  </a:moveTo>
                  <a:lnTo>
                    <a:pt x="638694" y="0"/>
                  </a:lnTo>
                  <a:lnTo>
                    <a:pt x="638694" y="638694"/>
                  </a:lnTo>
                  <a:lnTo>
                    <a:pt x="0" y="6386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0" y="6976744"/>
              <a:ext cx="638694" cy="638694"/>
            </a:xfrm>
            <a:custGeom>
              <a:avLst/>
              <a:gdLst/>
              <a:ahLst/>
              <a:cxnLst/>
              <a:rect l="l" t="t" r="r" b="b"/>
              <a:pathLst>
                <a:path w="638694" h="638694">
                  <a:moveTo>
                    <a:pt x="0" y="0"/>
                  </a:moveTo>
                  <a:lnTo>
                    <a:pt x="638694" y="0"/>
                  </a:lnTo>
                  <a:lnTo>
                    <a:pt x="638694" y="638694"/>
                  </a:lnTo>
                  <a:lnTo>
                    <a:pt x="0" y="6386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a:off x="0" y="8890731"/>
              <a:ext cx="638694" cy="638694"/>
            </a:xfrm>
            <a:custGeom>
              <a:avLst/>
              <a:gdLst/>
              <a:ahLst/>
              <a:cxnLst/>
              <a:rect l="l" t="t" r="r" b="b"/>
              <a:pathLst>
                <a:path w="638694" h="638694">
                  <a:moveTo>
                    <a:pt x="0" y="0"/>
                  </a:moveTo>
                  <a:lnTo>
                    <a:pt x="638694" y="0"/>
                  </a:lnTo>
                  <a:lnTo>
                    <a:pt x="638694" y="638694"/>
                  </a:lnTo>
                  <a:lnTo>
                    <a:pt x="0" y="6386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Freeform 19"/>
            <p:cNvSpPr/>
            <p:nvPr/>
          </p:nvSpPr>
          <p:spPr>
            <a:xfrm rot="5400000">
              <a:off x="0" y="2757665"/>
              <a:ext cx="638694" cy="638694"/>
            </a:xfrm>
            <a:custGeom>
              <a:avLst/>
              <a:gdLst/>
              <a:ahLst/>
              <a:cxnLst/>
              <a:rect l="l" t="t" r="r" b="b"/>
              <a:pathLst>
                <a:path w="638694" h="638694">
                  <a:moveTo>
                    <a:pt x="0" y="0"/>
                  </a:moveTo>
                  <a:lnTo>
                    <a:pt x="638694" y="0"/>
                  </a:lnTo>
                  <a:lnTo>
                    <a:pt x="638694" y="638694"/>
                  </a:lnTo>
                  <a:lnTo>
                    <a:pt x="0" y="6386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rot="5400000">
              <a:off x="0" y="4916585"/>
              <a:ext cx="638694" cy="638694"/>
            </a:xfrm>
            <a:custGeom>
              <a:avLst/>
              <a:gdLst/>
              <a:ahLst/>
              <a:cxnLst/>
              <a:rect l="l" t="t" r="r" b="b"/>
              <a:pathLst>
                <a:path w="638694" h="638694">
                  <a:moveTo>
                    <a:pt x="0" y="0"/>
                  </a:moveTo>
                  <a:lnTo>
                    <a:pt x="638694" y="0"/>
                  </a:lnTo>
                  <a:lnTo>
                    <a:pt x="638694" y="638694"/>
                  </a:lnTo>
                  <a:lnTo>
                    <a:pt x="0" y="6386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Freeform 21"/>
            <p:cNvSpPr/>
            <p:nvPr/>
          </p:nvSpPr>
          <p:spPr>
            <a:xfrm rot="5400000">
              <a:off x="0" y="6976744"/>
              <a:ext cx="638694" cy="638694"/>
            </a:xfrm>
            <a:custGeom>
              <a:avLst/>
              <a:gdLst/>
              <a:ahLst/>
              <a:cxnLst/>
              <a:rect l="l" t="t" r="r" b="b"/>
              <a:pathLst>
                <a:path w="638694" h="638694">
                  <a:moveTo>
                    <a:pt x="0" y="0"/>
                  </a:moveTo>
                  <a:lnTo>
                    <a:pt x="638694" y="0"/>
                  </a:lnTo>
                  <a:lnTo>
                    <a:pt x="638694" y="638694"/>
                  </a:lnTo>
                  <a:lnTo>
                    <a:pt x="0" y="6386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TextBox 22"/>
            <p:cNvSpPr txBox="1"/>
            <p:nvPr/>
          </p:nvSpPr>
          <p:spPr>
            <a:xfrm>
              <a:off x="1102461" y="1195458"/>
              <a:ext cx="1550069" cy="566792"/>
            </a:xfrm>
            <a:prstGeom prst="rect">
              <a:avLst/>
            </a:prstGeom>
          </p:spPr>
          <p:txBody>
            <a:bodyPr lIns="0" tIns="0" rIns="0" bIns="0" rtlCol="0" anchor="t">
              <a:spAutoFit/>
            </a:bodyPr>
            <a:lstStyle/>
            <a:p>
              <a:pPr algn="ctr">
                <a:lnSpc>
                  <a:spcPts val="3587"/>
                </a:lnSpc>
              </a:pPr>
              <a:r>
                <a:rPr lang="en-US" sz="2562" b="1">
                  <a:solidFill>
                    <a:srgbClr val="000000"/>
                  </a:solidFill>
                  <a:latin typeface="Cambria" panose="02040503050406030204" pitchFamily="18" charset="0"/>
                  <a:ea typeface="Cambria" panose="02040503050406030204" pitchFamily="18" charset="0"/>
                  <a:cs typeface="Canva Sans Bold"/>
                  <a:sym typeface="Canva Sans Bold"/>
                </a:rPr>
                <a:t>Dữ liệu</a:t>
              </a:r>
            </a:p>
          </p:txBody>
        </p:sp>
        <p:sp>
          <p:nvSpPr>
            <p:cNvPr id="23" name="TextBox 23"/>
            <p:cNvSpPr txBox="1"/>
            <p:nvPr/>
          </p:nvSpPr>
          <p:spPr>
            <a:xfrm>
              <a:off x="1102461" y="2829567"/>
              <a:ext cx="2054602" cy="566792"/>
            </a:xfrm>
            <a:prstGeom prst="rect">
              <a:avLst/>
            </a:prstGeom>
          </p:spPr>
          <p:txBody>
            <a:bodyPr lIns="0" tIns="0" rIns="0" bIns="0" rtlCol="0" anchor="t">
              <a:spAutoFit/>
            </a:bodyPr>
            <a:lstStyle/>
            <a:p>
              <a:pPr algn="ctr">
                <a:lnSpc>
                  <a:spcPts val="3587"/>
                </a:lnSpc>
              </a:pPr>
              <a:r>
                <a:rPr lang="en-US" sz="2562" b="1">
                  <a:solidFill>
                    <a:srgbClr val="000000"/>
                  </a:solidFill>
                  <a:latin typeface="Cambria" panose="02040503050406030204" pitchFamily="18" charset="0"/>
                  <a:ea typeface="Cambria" panose="02040503050406030204" pitchFamily="18" charset="0"/>
                  <a:cs typeface="Canva Sans Bold"/>
                  <a:sym typeface="Canva Sans Bold"/>
                </a:rPr>
                <a:t>Tiền xử lý</a:t>
              </a:r>
            </a:p>
          </p:txBody>
        </p:sp>
        <p:sp>
          <p:nvSpPr>
            <p:cNvPr id="24" name="TextBox 24"/>
            <p:cNvSpPr txBox="1"/>
            <p:nvPr/>
          </p:nvSpPr>
          <p:spPr>
            <a:xfrm>
              <a:off x="981512" y="4928723"/>
              <a:ext cx="3913615" cy="566792"/>
            </a:xfrm>
            <a:prstGeom prst="rect">
              <a:avLst/>
            </a:prstGeom>
          </p:spPr>
          <p:txBody>
            <a:bodyPr lIns="0" tIns="0" rIns="0" bIns="0" rtlCol="0" anchor="t">
              <a:spAutoFit/>
            </a:bodyPr>
            <a:lstStyle/>
            <a:p>
              <a:pPr algn="l">
                <a:lnSpc>
                  <a:spcPts val="3587"/>
                </a:lnSpc>
              </a:pPr>
              <a:r>
                <a:rPr lang="en-US" sz="2562" b="1">
                  <a:solidFill>
                    <a:srgbClr val="000000"/>
                  </a:solidFill>
                  <a:latin typeface="Cambria" panose="02040503050406030204" pitchFamily="18" charset="0"/>
                  <a:ea typeface="Cambria" panose="02040503050406030204" pitchFamily="18" charset="0"/>
                  <a:cs typeface="Canva Sans Bold"/>
                  <a:sym typeface="Canva Sans Bold"/>
                </a:rPr>
                <a:t>Xây dựng mô hình</a:t>
              </a:r>
            </a:p>
          </p:txBody>
        </p:sp>
        <p:sp>
          <p:nvSpPr>
            <p:cNvPr id="25" name="TextBox 25"/>
            <p:cNvSpPr txBox="1"/>
            <p:nvPr/>
          </p:nvSpPr>
          <p:spPr>
            <a:xfrm>
              <a:off x="981512" y="6979201"/>
              <a:ext cx="3671718" cy="566792"/>
            </a:xfrm>
            <a:prstGeom prst="rect">
              <a:avLst/>
            </a:prstGeom>
          </p:spPr>
          <p:txBody>
            <a:bodyPr lIns="0" tIns="0" rIns="0" bIns="0" rtlCol="0" anchor="t">
              <a:spAutoFit/>
            </a:bodyPr>
            <a:lstStyle/>
            <a:p>
              <a:pPr algn="l">
                <a:lnSpc>
                  <a:spcPts val="3587"/>
                </a:lnSpc>
              </a:pPr>
              <a:r>
                <a:rPr lang="en-US" sz="2562" b="1">
                  <a:solidFill>
                    <a:srgbClr val="000000"/>
                  </a:solidFill>
                  <a:latin typeface="Cambria" panose="02040503050406030204" pitchFamily="18" charset="0"/>
                  <a:ea typeface="Cambria" panose="02040503050406030204" pitchFamily="18" charset="0"/>
                  <a:cs typeface="Canva Sans Bold"/>
                  <a:sym typeface="Canva Sans Bold"/>
                </a:rPr>
                <a:t>Đánh giá mô hình</a:t>
              </a:r>
            </a:p>
          </p:txBody>
        </p:sp>
        <p:sp>
          <p:nvSpPr>
            <p:cNvPr id="26" name="TextBox 26"/>
            <p:cNvSpPr txBox="1"/>
            <p:nvPr/>
          </p:nvSpPr>
          <p:spPr>
            <a:xfrm>
              <a:off x="981512" y="8962633"/>
              <a:ext cx="1636612" cy="566792"/>
            </a:xfrm>
            <a:prstGeom prst="rect">
              <a:avLst/>
            </a:prstGeom>
          </p:spPr>
          <p:txBody>
            <a:bodyPr lIns="0" tIns="0" rIns="0" bIns="0" rtlCol="0" anchor="t">
              <a:spAutoFit/>
            </a:bodyPr>
            <a:lstStyle/>
            <a:p>
              <a:pPr algn="ctr">
                <a:lnSpc>
                  <a:spcPts val="3587"/>
                </a:lnSpc>
              </a:pPr>
              <a:r>
                <a:rPr lang="en-US" sz="2562" b="1">
                  <a:solidFill>
                    <a:srgbClr val="000000"/>
                  </a:solidFill>
                  <a:latin typeface="Cambria" panose="02040503050406030204" pitchFamily="18" charset="0"/>
                  <a:ea typeface="Cambria" panose="02040503050406030204" pitchFamily="18" charset="0"/>
                  <a:cs typeface="Canva Sans Bold"/>
                  <a:sym typeface="Canva Sans Bold"/>
                </a:rPr>
                <a:t>Kết quả</a:t>
              </a:r>
            </a:p>
          </p:txBody>
        </p:sp>
        <p:sp>
          <p:nvSpPr>
            <p:cNvPr id="27" name="AutoShape 27"/>
            <p:cNvSpPr/>
            <p:nvPr/>
          </p:nvSpPr>
          <p:spPr>
            <a:xfrm flipH="1">
              <a:off x="22105752" y="62"/>
              <a:ext cx="23539" cy="9690588"/>
            </a:xfrm>
            <a:prstGeom prst="line">
              <a:avLst/>
            </a:prstGeom>
            <a:ln w="50800" cap="flat">
              <a:solidFill>
                <a:srgbClr val="8BABC6"/>
              </a:solidFill>
              <a:prstDash val="solid"/>
              <a:headEnd type="none" w="sm" len="sm"/>
              <a:tailEnd type="none" w="sm" len="sm"/>
            </a:ln>
          </p:spPr>
        </p:sp>
        <p:sp>
          <p:nvSpPr>
            <p:cNvPr id="28" name="AutoShape 28"/>
            <p:cNvSpPr/>
            <p:nvPr/>
          </p:nvSpPr>
          <p:spPr>
            <a:xfrm>
              <a:off x="4921051" y="25619"/>
              <a:ext cx="17158778" cy="0"/>
            </a:xfrm>
            <a:prstGeom prst="line">
              <a:avLst/>
            </a:prstGeom>
            <a:ln w="50800" cap="flat">
              <a:solidFill>
                <a:srgbClr val="8BABC6"/>
              </a:solidFill>
              <a:prstDash val="solid"/>
              <a:headEnd type="none" w="sm" len="sm"/>
              <a:tailEnd type="none" w="sm" len="sm"/>
            </a:ln>
          </p:spPr>
        </p:sp>
        <p:sp>
          <p:nvSpPr>
            <p:cNvPr id="29" name="AutoShape 29"/>
            <p:cNvSpPr/>
            <p:nvPr/>
          </p:nvSpPr>
          <p:spPr>
            <a:xfrm flipH="1">
              <a:off x="4921051" y="2717"/>
              <a:ext cx="360" cy="9600352"/>
            </a:xfrm>
            <a:prstGeom prst="line">
              <a:avLst/>
            </a:prstGeom>
            <a:ln w="50800" cap="flat">
              <a:solidFill>
                <a:srgbClr val="8BABC6"/>
              </a:solidFill>
              <a:prstDash val="solid"/>
              <a:headEnd type="none" w="sm" len="sm"/>
              <a:tailEnd type="none" w="sm" len="sm"/>
            </a:ln>
          </p:spPr>
        </p:sp>
        <p:sp>
          <p:nvSpPr>
            <p:cNvPr id="30" name="Freeform 30"/>
            <p:cNvSpPr/>
            <p:nvPr/>
          </p:nvSpPr>
          <p:spPr>
            <a:xfrm>
              <a:off x="4967802" y="26909"/>
              <a:ext cx="17112026" cy="9806565"/>
            </a:xfrm>
            <a:custGeom>
              <a:avLst/>
              <a:gdLst/>
              <a:ahLst/>
              <a:cxnLst/>
              <a:rect l="l" t="t" r="r" b="b"/>
              <a:pathLst>
                <a:path w="17112026" h="9806565">
                  <a:moveTo>
                    <a:pt x="0" y="0"/>
                  </a:moveTo>
                  <a:lnTo>
                    <a:pt x="17112027" y="0"/>
                  </a:lnTo>
                  <a:lnTo>
                    <a:pt x="17112027" y="9806565"/>
                  </a:lnTo>
                  <a:lnTo>
                    <a:pt x="0" y="9806565"/>
                  </a:lnTo>
                  <a:lnTo>
                    <a:pt x="0" y="0"/>
                  </a:lnTo>
                  <a:close/>
                </a:path>
              </a:pathLst>
            </a:custGeom>
            <a:blipFill>
              <a:blip r:embed="rId9"/>
              <a:stretch>
                <a:fillRect r="-289"/>
              </a:stretch>
            </a:blipFill>
          </p:spPr>
        </p:sp>
        <p:sp>
          <p:nvSpPr>
            <p:cNvPr id="31" name="AutoShape 31"/>
            <p:cNvSpPr/>
            <p:nvPr/>
          </p:nvSpPr>
          <p:spPr>
            <a:xfrm>
              <a:off x="4895128" y="9716049"/>
              <a:ext cx="17158778" cy="0"/>
            </a:xfrm>
            <a:prstGeom prst="line">
              <a:avLst/>
            </a:prstGeom>
            <a:ln w="50800" cap="flat">
              <a:solidFill>
                <a:srgbClr val="8BABC6"/>
              </a:solidFill>
              <a:prstDash val="solid"/>
              <a:headEnd type="none" w="sm" len="sm"/>
              <a:tailEnd type="none" w="sm" len="sm"/>
            </a:ln>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p:nvPr/>
        </p:nvGrpSpPr>
        <p:grpSpPr>
          <a:xfrm>
            <a:off x="342874" y="-13920"/>
            <a:ext cx="17753725" cy="1255108"/>
            <a:chOff x="0" y="0"/>
            <a:chExt cx="23671633" cy="1673477"/>
          </a:xfrm>
        </p:grpSpPr>
        <p:sp>
          <p:nvSpPr>
            <p:cNvPr id="3" name="Freeform 3"/>
            <p:cNvSpPr/>
            <p:nvPr/>
          </p:nvSpPr>
          <p:spPr>
            <a:xfrm>
              <a:off x="933779" y="0"/>
              <a:ext cx="2479972" cy="1673477"/>
            </a:xfrm>
            <a:custGeom>
              <a:avLst/>
              <a:gdLst/>
              <a:ahLst/>
              <a:cxnLst/>
              <a:rect l="l" t="t" r="r" b="b"/>
              <a:pathLst>
                <a:path w="2479972" h="1673477">
                  <a:moveTo>
                    <a:pt x="0" y="0"/>
                  </a:moveTo>
                  <a:lnTo>
                    <a:pt x="2479972" y="0"/>
                  </a:lnTo>
                  <a:lnTo>
                    <a:pt x="2479972" y="1673477"/>
                  </a:lnTo>
                  <a:lnTo>
                    <a:pt x="0" y="1673477"/>
                  </a:lnTo>
                  <a:lnTo>
                    <a:pt x="0" y="0"/>
                  </a:lnTo>
                  <a:close/>
                </a:path>
              </a:pathLst>
            </a:custGeom>
            <a:blipFill>
              <a:blip r:embed="rId2"/>
              <a:stretch>
                <a:fillRect/>
              </a:stretch>
            </a:blipFill>
          </p:spPr>
        </p:sp>
        <p:sp>
          <p:nvSpPr>
            <p:cNvPr id="4" name="Freeform 4"/>
            <p:cNvSpPr/>
            <p:nvPr/>
          </p:nvSpPr>
          <p:spPr>
            <a:xfrm>
              <a:off x="0" y="200958"/>
              <a:ext cx="1141704" cy="1198217"/>
            </a:xfrm>
            <a:custGeom>
              <a:avLst/>
              <a:gdLst/>
              <a:ahLst/>
              <a:cxnLst/>
              <a:rect l="l" t="t" r="r" b="b"/>
              <a:pathLst>
                <a:path w="1141704" h="1198217">
                  <a:moveTo>
                    <a:pt x="0" y="0"/>
                  </a:moveTo>
                  <a:lnTo>
                    <a:pt x="1141704" y="0"/>
                  </a:lnTo>
                  <a:lnTo>
                    <a:pt x="1141704" y="1198217"/>
                  </a:lnTo>
                  <a:lnTo>
                    <a:pt x="0" y="1198217"/>
                  </a:lnTo>
                  <a:lnTo>
                    <a:pt x="0" y="0"/>
                  </a:lnTo>
                  <a:close/>
                </a:path>
              </a:pathLst>
            </a:custGeom>
            <a:blipFill>
              <a:blip r:embed="rId3"/>
              <a:stretch>
                <a:fillRect l="-2624" r="-2624"/>
              </a:stretch>
            </a:blipFill>
          </p:spPr>
        </p:sp>
        <p:sp>
          <p:nvSpPr>
            <p:cNvPr id="5" name="Freeform 5"/>
            <p:cNvSpPr/>
            <p:nvPr/>
          </p:nvSpPr>
          <p:spPr>
            <a:xfrm>
              <a:off x="19737644" y="237630"/>
              <a:ext cx="1588973" cy="1161546"/>
            </a:xfrm>
            <a:custGeom>
              <a:avLst/>
              <a:gdLst/>
              <a:ahLst/>
              <a:cxnLst/>
              <a:rect l="l" t="t" r="r" b="b"/>
              <a:pathLst>
                <a:path w="1588973" h="1161546">
                  <a:moveTo>
                    <a:pt x="0" y="0"/>
                  </a:moveTo>
                  <a:lnTo>
                    <a:pt x="1588973" y="0"/>
                  </a:lnTo>
                  <a:lnTo>
                    <a:pt x="1588973" y="1161545"/>
                  </a:lnTo>
                  <a:lnTo>
                    <a:pt x="0" y="1161545"/>
                  </a:lnTo>
                  <a:lnTo>
                    <a:pt x="0" y="0"/>
                  </a:lnTo>
                  <a:close/>
                </a:path>
              </a:pathLst>
            </a:custGeom>
            <a:blipFill>
              <a:blip r:embed="rId4"/>
              <a:stretch>
                <a:fillRect l="-9961" t="-27783" r="-11953" b="-38992"/>
              </a:stretch>
            </a:blipFill>
          </p:spPr>
        </p:sp>
        <p:sp>
          <p:nvSpPr>
            <p:cNvPr id="6" name="Freeform 6"/>
            <p:cNvSpPr/>
            <p:nvPr/>
          </p:nvSpPr>
          <p:spPr>
            <a:xfrm>
              <a:off x="20983875" y="237630"/>
              <a:ext cx="2687758" cy="1198217"/>
            </a:xfrm>
            <a:custGeom>
              <a:avLst/>
              <a:gdLst/>
              <a:ahLst/>
              <a:cxnLst/>
              <a:rect l="l" t="t" r="r" b="b"/>
              <a:pathLst>
                <a:path w="2687758" h="1198217">
                  <a:moveTo>
                    <a:pt x="0" y="0"/>
                  </a:moveTo>
                  <a:lnTo>
                    <a:pt x="2687758" y="0"/>
                  </a:lnTo>
                  <a:lnTo>
                    <a:pt x="2687758" y="1198217"/>
                  </a:lnTo>
                  <a:lnTo>
                    <a:pt x="0" y="1198217"/>
                  </a:lnTo>
                  <a:lnTo>
                    <a:pt x="0" y="0"/>
                  </a:lnTo>
                  <a:close/>
                </a:path>
              </a:pathLst>
            </a:custGeom>
            <a:blipFill>
              <a:blip r:embed="rId5"/>
              <a:stretch>
                <a:fillRect r="-15165" b="-13289"/>
              </a:stretch>
            </a:blipFill>
          </p:spPr>
        </p:sp>
      </p:grpSp>
      <p:grpSp>
        <p:nvGrpSpPr>
          <p:cNvPr id="7" name="Group 7"/>
          <p:cNvGrpSpPr/>
          <p:nvPr/>
        </p:nvGrpSpPr>
        <p:grpSpPr>
          <a:xfrm>
            <a:off x="608648" y="5388655"/>
            <a:ext cx="2525059" cy="1880773"/>
            <a:chOff x="0" y="0"/>
            <a:chExt cx="759351" cy="565597"/>
          </a:xfrm>
        </p:grpSpPr>
        <p:sp>
          <p:nvSpPr>
            <p:cNvPr id="8" name="Freeform 8"/>
            <p:cNvSpPr/>
            <p:nvPr/>
          </p:nvSpPr>
          <p:spPr>
            <a:xfrm>
              <a:off x="0" y="0"/>
              <a:ext cx="759351" cy="565597"/>
            </a:xfrm>
            <a:custGeom>
              <a:avLst/>
              <a:gdLst/>
              <a:ahLst/>
              <a:cxnLst/>
              <a:rect l="l" t="t" r="r" b="b"/>
              <a:pathLst>
                <a:path w="759351" h="565597">
                  <a:moveTo>
                    <a:pt x="79717" y="0"/>
                  </a:moveTo>
                  <a:lnTo>
                    <a:pt x="679634" y="0"/>
                  </a:lnTo>
                  <a:cubicBezTo>
                    <a:pt x="723660" y="0"/>
                    <a:pt x="759351" y="35690"/>
                    <a:pt x="759351" y="79717"/>
                  </a:cubicBezTo>
                  <a:lnTo>
                    <a:pt x="759351" y="485880"/>
                  </a:lnTo>
                  <a:cubicBezTo>
                    <a:pt x="759351" y="507022"/>
                    <a:pt x="750952" y="527299"/>
                    <a:pt x="736002" y="542249"/>
                  </a:cubicBezTo>
                  <a:cubicBezTo>
                    <a:pt x="721052" y="557198"/>
                    <a:pt x="700776" y="565597"/>
                    <a:pt x="679634" y="565597"/>
                  </a:cubicBezTo>
                  <a:lnTo>
                    <a:pt x="79717" y="565597"/>
                  </a:lnTo>
                  <a:cubicBezTo>
                    <a:pt x="58575" y="565597"/>
                    <a:pt x="38298" y="557198"/>
                    <a:pt x="23349" y="542249"/>
                  </a:cubicBezTo>
                  <a:cubicBezTo>
                    <a:pt x="8399" y="527299"/>
                    <a:pt x="0" y="507022"/>
                    <a:pt x="0" y="485880"/>
                  </a:cubicBezTo>
                  <a:lnTo>
                    <a:pt x="0" y="79717"/>
                  </a:lnTo>
                  <a:cubicBezTo>
                    <a:pt x="0" y="58575"/>
                    <a:pt x="8399" y="38298"/>
                    <a:pt x="23349" y="23349"/>
                  </a:cubicBezTo>
                  <a:cubicBezTo>
                    <a:pt x="38298" y="8399"/>
                    <a:pt x="58575" y="0"/>
                    <a:pt x="79717" y="0"/>
                  </a:cubicBezTo>
                  <a:close/>
                </a:path>
              </a:pathLst>
            </a:custGeom>
            <a:solidFill>
              <a:srgbClr val="F7F7F7"/>
            </a:solidFill>
            <a:ln w="38100" cap="rnd">
              <a:solidFill>
                <a:srgbClr val="077341"/>
              </a:solidFill>
              <a:prstDash val="solid"/>
              <a:round/>
            </a:ln>
          </p:spPr>
        </p:sp>
        <p:sp>
          <p:nvSpPr>
            <p:cNvPr id="9" name="TextBox 9"/>
            <p:cNvSpPr txBox="1"/>
            <p:nvPr/>
          </p:nvSpPr>
          <p:spPr>
            <a:xfrm>
              <a:off x="0" y="-57150"/>
              <a:ext cx="759351" cy="622747"/>
            </a:xfrm>
            <a:prstGeom prst="rect">
              <a:avLst/>
            </a:prstGeom>
          </p:spPr>
          <p:txBody>
            <a:bodyPr lIns="50800" tIns="50800" rIns="50800" bIns="50800" rtlCol="0" anchor="ctr"/>
            <a:lstStyle/>
            <a:p>
              <a:pPr algn="ctr">
                <a:lnSpc>
                  <a:spcPts val="2520"/>
                </a:lnSpc>
              </a:pPr>
              <a:endParaRPr/>
            </a:p>
          </p:txBody>
        </p:sp>
      </p:grpSp>
      <p:sp>
        <p:nvSpPr>
          <p:cNvPr id="10" name="Freeform 10"/>
          <p:cNvSpPr/>
          <p:nvPr/>
        </p:nvSpPr>
        <p:spPr>
          <a:xfrm>
            <a:off x="3715674" y="3651975"/>
            <a:ext cx="5262335" cy="6428682"/>
          </a:xfrm>
          <a:custGeom>
            <a:avLst/>
            <a:gdLst/>
            <a:ahLst/>
            <a:cxnLst/>
            <a:rect l="l" t="t" r="r" b="b"/>
            <a:pathLst>
              <a:path w="5262335" h="6428682">
                <a:moveTo>
                  <a:pt x="0" y="0"/>
                </a:moveTo>
                <a:lnTo>
                  <a:pt x="5262336" y="0"/>
                </a:lnTo>
                <a:lnTo>
                  <a:pt x="5262336" y="6428682"/>
                </a:lnTo>
                <a:lnTo>
                  <a:pt x="0" y="6428682"/>
                </a:lnTo>
                <a:lnTo>
                  <a:pt x="0" y="0"/>
                </a:lnTo>
                <a:close/>
              </a:path>
            </a:pathLst>
          </a:custGeom>
          <a:blipFill>
            <a:blip r:embed="rId6"/>
            <a:stretch>
              <a:fillRect/>
            </a:stretch>
          </a:blipFill>
          <a:ln w="38100" cap="sq">
            <a:solidFill>
              <a:srgbClr val="000000"/>
            </a:solidFill>
            <a:prstDash val="sysDot"/>
            <a:miter/>
          </a:ln>
        </p:spPr>
      </p:sp>
      <p:grpSp>
        <p:nvGrpSpPr>
          <p:cNvPr id="11" name="Group 11"/>
          <p:cNvGrpSpPr/>
          <p:nvPr/>
        </p:nvGrpSpPr>
        <p:grpSpPr>
          <a:xfrm>
            <a:off x="10339087" y="5388655"/>
            <a:ext cx="2525059" cy="1880773"/>
            <a:chOff x="0" y="0"/>
            <a:chExt cx="759351" cy="565597"/>
          </a:xfrm>
        </p:grpSpPr>
        <p:sp>
          <p:nvSpPr>
            <p:cNvPr id="12" name="Freeform 12"/>
            <p:cNvSpPr/>
            <p:nvPr/>
          </p:nvSpPr>
          <p:spPr>
            <a:xfrm>
              <a:off x="0" y="0"/>
              <a:ext cx="759351" cy="565597"/>
            </a:xfrm>
            <a:custGeom>
              <a:avLst/>
              <a:gdLst/>
              <a:ahLst/>
              <a:cxnLst/>
              <a:rect l="l" t="t" r="r" b="b"/>
              <a:pathLst>
                <a:path w="759351" h="565597">
                  <a:moveTo>
                    <a:pt x="79717" y="0"/>
                  </a:moveTo>
                  <a:lnTo>
                    <a:pt x="679634" y="0"/>
                  </a:lnTo>
                  <a:cubicBezTo>
                    <a:pt x="723660" y="0"/>
                    <a:pt x="759351" y="35690"/>
                    <a:pt x="759351" y="79717"/>
                  </a:cubicBezTo>
                  <a:lnTo>
                    <a:pt x="759351" y="485880"/>
                  </a:lnTo>
                  <a:cubicBezTo>
                    <a:pt x="759351" y="507022"/>
                    <a:pt x="750952" y="527299"/>
                    <a:pt x="736002" y="542249"/>
                  </a:cubicBezTo>
                  <a:cubicBezTo>
                    <a:pt x="721052" y="557198"/>
                    <a:pt x="700776" y="565597"/>
                    <a:pt x="679634" y="565597"/>
                  </a:cubicBezTo>
                  <a:lnTo>
                    <a:pt x="79717" y="565597"/>
                  </a:lnTo>
                  <a:cubicBezTo>
                    <a:pt x="58575" y="565597"/>
                    <a:pt x="38298" y="557198"/>
                    <a:pt x="23349" y="542249"/>
                  </a:cubicBezTo>
                  <a:cubicBezTo>
                    <a:pt x="8399" y="527299"/>
                    <a:pt x="0" y="507022"/>
                    <a:pt x="0" y="485880"/>
                  </a:cubicBezTo>
                  <a:lnTo>
                    <a:pt x="0" y="79717"/>
                  </a:lnTo>
                  <a:cubicBezTo>
                    <a:pt x="0" y="58575"/>
                    <a:pt x="8399" y="38298"/>
                    <a:pt x="23349" y="23349"/>
                  </a:cubicBezTo>
                  <a:cubicBezTo>
                    <a:pt x="38298" y="8399"/>
                    <a:pt x="58575" y="0"/>
                    <a:pt x="79717" y="0"/>
                  </a:cubicBezTo>
                  <a:close/>
                </a:path>
              </a:pathLst>
            </a:custGeom>
            <a:solidFill>
              <a:srgbClr val="F7F7F7"/>
            </a:solidFill>
            <a:ln w="38100" cap="rnd">
              <a:solidFill>
                <a:srgbClr val="4D87DD"/>
              </a:solidFill>
              <a:prstDash val="solid"/>
              <a:round/>
            </a:ln>
          </p:spPr>
        </p:sp>
        <p:sp>
          <p:nvSpPr>
            <p:cNvPr id="13" name="TextBox 13"/>
            <p:cNvSpPr txBox="1"/>
            <p:nvPr/>
          </p:nvSpPr>
          <p:spPr>
            <a:xfrm>
              <a:off x="0" y="-57150"/>
              <a:ext cx="759351" cy="622747"/>
            </a:xfrm>
            <a:prstGeom prst="rect">
              <a:avLst/>
            </a:prstGeom>
          </p:spPr>
          <p:txBody>
            <a:bodyPr lIns="50800" tIns="50800" rIns="50800" bIns="50800" rtlCol="0" anchor="ctr"/>
            <a:lstStyle/>
            <a:p>
              <a:pPr algn="ctr">
                <a:lnSpc>
                  <a:spcPts val="2520"/>
                </a:lnSpc>
              </a:pPr>
              <a:endParaRPr/>
            </a:p>
          </p:txBody>
        </p:sp>
      </p:grpSp>
      <p:sp>
        <p:nvSpPr>
          <p:cNvPr id="14" name="Freeform 14"/>
          <p:cNvSpPr/>
          <p:nvPr/>
        </p:nvSpPr>
        <p:spPr>
          <a:xfrm>
            <a:off x="13248668" y="3651975"/>
            <a:ext cx="3528954" cy="6428682"/>
          </a:xfrm>
          <a:custGeom>
            <a:avLst/>
            <a:gdLst/>
            <a:ahLst/>
            <a:cxnLst/>
            <a:rect l="l" t="t" r="r" b="b"/>
            <a:pathLst>
              <a:path w="3528954" h="6428682">
                <a:moveTo>
                  <a:pt x="0" y="0"/>
                </a:moveTo>
                <a:lnTo>
                  <a:pt x="3528954" y="0"/>
                </a:lnTo>
                <a:lnTo>
                  <a:pt x="3528954" y="6428682"/>
                </a:lnTo>
                <a:lnTo>
                  <a:pt x="0" y="6428682"/>
                </a:lnTo>
                <a:lnTo>
                  <a:pt x="0" y="0"/>
                </a:lnTo>
                <a:close/>
              </a:path>
            </a:pathLst>
          </a:custGeom>
          <a:blipFill>
            <a:blip r:embed="rId7"/>
            <a:stretch>
              <a:fillRect t="-2141"/>
            </a:stretch>
          </a:blipFill>
          <a:ln w="38100" cap="sq">
            <a:solidFill>
              <a:srgbClr val="000000"/>
            </a:solidFill>
            <a:prstDash val="sysDot"/>
            <a:miter/>
          </a:ln>
        </p:spPr>
      </p:sp>
      <p:sp>
        <p:nvSpPr>
          <p:cNvPr id="15" name="TextBox 15"/>
          <p:cNvSpPr txBox="1"/>
          <p:nvPr/>
        </p:nvSpPr>
        <p:spPr>
          <a:xfrm>
            <a:off x="608648" y="2997391"/>
            <a:ext cx="6452023" cy="516890"/>
          </a:xfrm>
          <a:prstGeom prst="rect">
            <a:avLst/>
          </a:prstGeom>
        </p:spPr>
        <p:txBody>
          <a:bodyPr lIns="0" tIns="0" rIns="0" bIns="0" rtlCol="0" anchor="t">
            <a:spAutoFit/>
          </a:bodyPr>
          <a:lstStyle/>
          <a:p>
            <a:pPr algn="l">
              <a:lnSpc>
                <a:spcPts val="3879"/>
              </a:lnSpc>
            </a:pPr>
            <a:r>
              <a:rPr lang="en-US" sz="3999" b="1">
                <a:solidFill>
                  <a:srgbClr val="000000"/>
                </a:solidFill>
                <a:latin typeface="Ruda Heavy"/>
                <a:ea typeface="Ruda Heavy"/>
                <a:cs typeface="Ruda Heavy"/>
                <a:sym typeface="Ruda Heavy"/>
              </a:rPr>
              <a:t>4.2.  Tiền xử lý dữ liệu</a:t>
            </a:r>
          </a:p>
        </p:txBody>
      </p:sp>
      <p:sp>
        <p:nvSpPr>
          <p:cNvPr id="16" name="TextBox 16"/>
          <p:cNvSpPr txBox="1"/>
          <p:nvPr/>
        </p:nvSpPr>
        <p:spPr>
          <a:xfrm>
            <a:off x="766734" y="5815277"/>
            <a:ext cx="2208887" cy="860425"/>
          </a:xfrm>
          <a:prstGeom prst="rect">
            <a:avLst/>
          </a:prstGeom>
        </p:spPr>
        <p:txBody>
          <a:bodyPr lIns="0" tIns="0" rIns="0" bIns="0" rtlCol="0" anchor="t">
            <a:spAutoFit/>
          </a:bodyPr>
          <a:lstStyle/>
          <a:p>
            <a:pPr algn="ctr">
              <a:lnSpc>
                <a:spcPts val="3499"/>
              </a:lnSpc>
            </a:pPr>
            <a:r>
              <a:rPr lang="en-US" sz="2499">
                <a:solidFill>
                  <a:srgbClr val="000000"/>
                </a:solidFill>
                <a:latin typeface="Roboto Bold"/>
                <a:ea typeface="Roboto Bold"/>
                <a:cs typeface="Roboto Bold"/>
                <a:sym typeface="Roboto Bold"/>
              </a:rPr>
              <a:t>Kiểm tra dữ liệu</a:t>
            </a:r>
          </a:p>
        </p:txBody>
      </p:sp>
      <p:sp>
        <p:nvSpPr>
          <p:cNvPr id="17" name="TextBox 17"/>
          <p:cNvSpPr txBox="1"/>
          <p:nvPr/>
        </p:nvSpPr>
        <p:spPr>
          <a:xfrm>
            <a:off x="10497172" y="5815277"/>
            <a:ext cx="2208887" cy="860425"/>
          </a:xfrm>
          <a:prstGeom prst="rect">
            <a:avLst/>
          </a:prstGeom>
        </p:spPr>
        <p:txBody>
          <a:bodyPr lIns="0" tIns="0" rIns="0" bIns="0" rtlCol="0" anchor="t">
            <a:spAutoFit/>
          </a:bodyPr>
          <a:lstStyle/>
          <a:p>
            <a:pPr algn="ctr">
              <a:lnSpc>
                <a:spcPts val="3499"/>
              </a:lnSpc>
            </a:pPr>
            <a:r>
              <a:rPr lang="en-US" sz="2499">
                <a:solidFill>
                  <a:srgbClr val="000000"/>
                </a:solidFill>
                <a:latin typeface="Roboto Bold"/>
                <a:ea typeface="Roboto Bold"/>
                <a:cs typeface="Roboto Bold"/>
                <a:sym typeface="Roboto Bold"/>
              </a:rPr>
              <a:t>Chuyển đổi dữ liệu</a:t>
            </a:r>
          </a:p>
        </p:txBody>
      </p:sp>
      <p:sp>
        <p:nvSpPr>
          <p:cNvPr id="18" name="Freeform 18"/>
          <p:cNvSpPr/>
          <p:nvPr/>
        </p:nvSpPr>
        <p:spPr>
          <a:xfrm rot="584933">
            <a:off x="1680033" y="7418604"/>
            <a:ext cx="1805451" cy="510040"/>
          </a:xfrm>
          <a:custGeom>
            <a:avLst/>
            <a:gdLst/>
            <a:ahLst/>
            <a:cxnLst/>
            <a:rect l="l" t="t" r="r" b="b"/>
            <a:pathLst>
              <a:path w="1805451" h="510040">
                <a:moveTo>
                  <a:pt x="0" y="0"/>
                </a:moveTo>
                <a:lnTo>
                  <a:pt x="1805451" y="0"/>
                </a:lnTo>
                <a:lnTo>
                  <a:pt x="1805451" y="510040"/>
                </a:lnTo>
                <a:lnTo>
                  <a:pt x="0" y="5100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Freeform 19"/>
          <p:cNvSpPr/>
          <p:nvPr/>
        </p:nvSpPr>
        <p:spPr>
          <a:xfrm rot="584933">
            <a:off x="11413070" y="7418604"/>
            <a:ext cx="1805451" cy="510040"/>
          </a:xfrm>
          <a:custGeom>
            <a:avLst/>
            <a:gdLst/>
            <a:ahLst/>
            <a:cxnLst/>
            <a:rect l="l" t="t" r="r" b="b"/>
            <a:pathLst>
              <a:path w="1805451" h="510040">
                <a:moveTo>
                  <a:pt x="0" y="0"/>
                </a:moveTo>
                <a:lnTo>
                  <a:pt x="1805451" y="0"/>
                </a:lnTo>
                <a:lnTo>
                  <a:pt x="1805451" y="510040"/>
                </a:lnTo>
                <a:lnTo>
                  <a:pt x="0" y="51004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Freeform 20"/>
          <p:cNvSpPr/>
          <p:nvPr/>
        </p:nvSpPr>
        <p:spPr>
          <a:xfrm>
            <a:off x="-3507013" y="613634"/>
            <a:ext cx="13651751" cy="1989390"/>
          </a:xfrm>
          <a:custGeom>
            <a:avLst/>
            <a:gdLst/>
            <a:ahLst/>
            <a:cxnLst/>
            <a:rect l="l" t="t" r="r" b="b"/>
            <a:pathLst>
              <a:path w="13651751" h="1989390">
                <a:moveTo>
                  <a:pt x="0" y="0"/>
                </a:moveTo>
                <a:lnTo>
                  <a:pt x="13651751" y="0"/>
                </a:lnTo>
                <a:lnTo>
                  <a:pt x="13651751" y="1989389"/>
                </a:lnTo>
                <a:lnTo>
                  <a:pt x="0" y="1989389"/>
                </a:lnTo>
                <a:lnTo>
                  <a:pt x="0" y="0"/>
                </a:lnTo>
                <a:close/>
              </a:path>
            </a:pathLst>
          </a:custGeom>
          <a:blipFill>
            <a:blip r:embed="rId12"/>
            <a:stretch>
              <a:fillRect t="-180" b="-180"/>
            </a:stretch>
          </a:blipFill>
        </p:spPr>
      </p:sp>
      <p:grpSp>
        <p:nvGrpSpPr>
          <p:cNvPr id="21" name="Group 21"/>
          <p:cNvGrpSpPr/>
          <p:nvPr/>
        </p:nvGrpSpPr>
        <p:grpSpPr>
          <a:xfrm>
            <a:off x="-3312665" y="1182017"/>
            <a:ext cx="13263054" cy="1133461"/>
            <a:chOff x="0" y="0"/>
            <a:chExt cx="3610825" cy="308581"/>
          </a:xfrm>
        </p:grpSpPr>
        <p:sp>
          <p:nvSpPr>
            <p:cNvPr id="22" name="Freeform 22"/>
            <p:cNvSpPr/>
            <p:nvPr/>
          </p:nvSpPr>
          <p:spPr>
            <a:xfrm>
              <a:off x="0" y="0"/>
              <a:ext cx="3610825" cy="308581"/>
            </a:xfrm>
            <a:custGeom>
              <a:avLst/>
              <a:gdLst/>
              <a:ahLst/>
              <a:cxnLst/>
              <a:rect l="l" t="t" r="r" b="b"/>
              <a:pathLst>
                <a:path w="3610825" h="308581">
                  <a:moveTo>
                    <a:pt x="3407625" y="0"/>
                  </a:moveTo>
                  <a:cubicBezTo>
                    <a:pt x="3519849" y="0"/>
                    <a:pt x="3610825" y="69078"/>
                    <a:pt x="3610825" y="154291"/>
                  </a:cubicBezTo>
                  <a:cubicBezTo>
                    <a:pt x="3610825" y="239503"/>
                    <a:pt x="3519849" y="308581"/>
                    <a:pt x="3407625" y="308581"/>
                  </a:cubicBezTo>
                  <a:lnTo>
                    <a:pt x="203200" y="308581"/>
                  </a:lnTo>
                  <a:cubicBezTo>
                    <a:pt x="90976" y="308581"/>
                    <a:pt x="0" y="239503"/>
                    <a:pt x="0" y="154291"/>
                  </a:cubicBezTo>
                  <a:cubicBezTo>
                    <a:pt x="0" y="69078"/>
                    <a:pt x="90976" y="0"/>
                    <a:pt x="203200" y="0"/>
                  </a:cubicBezTo>
                  <a:close/>
                </a:path>
              </a:pathLst>
            </a:custGeom>
            <a:solidFill>
              <a:srgbClr val="FFFFFF"/>
            </a:solidFill>
          </p:spPr>
        </p:sp>
        <p:sp>
          <p:nvSpPr>
            <p:cNvPr id="23" name="TextBox 23"/>
            <p:cNvSpPr txBox="1"/>
            <p:nvPr/>
          </p:nvSpPr>
          <p:spPr>
            <a:xfrm>
              <a:off x="0" y="-28575"/>
              <a:ext cx="3610825" cy="337156"/>
            </a:xfrm>
            <a:prstGeom prst="rect">
              <a:avLst/>
            </a:prstGeom>
          </p:spPr>
          <p:txBody>
            <a:bodyPr lIns="50800" tIns="50800" rIns="50800" bIns="50800" rtlCol="0" anchor="ctr"/>
            <a:lstStyle/>
            <a:p>
              <a:pPr algn="ctr">
                <a:lnSpc>
                  <a:spcPts val="1885"/>
                </a:lnSpc>
              </a:pPr>
              <a:endParaRPr/>
            </a:p>
          </p:txBody>
        </p:sp>
      </p:grpSp>
      <p:sp>
        <p:nvSpPr>
          <p:cNvPr id="24" name="TextBox 24"/>
          <p:cNvSpPr txBox="1"/>
          <p:nvPr/>
        </p:nvSpPr>
        <p:spPr>
          <a:xfrm>
            <a:off x="342874" y="1267742"/>
            <a:ext cx="9310387" cy="1047736"/>
          </a:xfrm>
          <a:prstGeom prst="rect">
            <a:avLst/>
          </a:prstGeom>
        </p:spPr>
        <p:txBody>
          <a:bodyPr lIns="0" tIns="0" rIns="0" bIns="0" rtlCol="0" anchor="t">
            <a:spAutoFit/>
          </a:bodyPr>
          <a:lstStyle/>
          <a:p>
            <a:pPr algn="l">
              <a:lnSpc>
                <a:spcPts val="8024"/>
              </a:lnSpc>
            </a:pPr>
            <a:r>
              <a:rPr lang="en-US" sz="7499">
                <a:solidFill>
                  <a:srgbClr val="438E20"/>
                </a:solidFill>
                <a:latin typeface="Roboto Bold"/>
                <a:ea typeface="Roboto Bold"/>
                <a:cs typeface="Roboto Bold"/>
                <a:sym typeface="Roboto Bold"/>
              </a:rPr>
              <a:t>4.Xây dựng mô hình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p:nvPr/>
        </p:nvGrpSpPr>
        <p:grpSpPr>
          <a:xfrm>
            <a:off x="342874" y="-13920"/>
            <a:ext cx="17753725" cy="1255108"/>
            <a:chOff x="0" y="0"/>
            <a:chExt cx="23671633" cy="1673477"/>
          </a:xfrm>
        </p:grpSpPr>
        <p:sp>
          <p:nvSpPr>
            <p:cNvPr id="3" name="Freeform 3"/>
            <p:cNvSpPr/>
            <p:nvPr/>
          </p:nvSpPr>
          <p:spPr>
            <a:xfrm>
              <a:off x="933779" y="0"/>
              <a:ext cx="2479972" cy="1673477"/>
            </a:xfrm>
            <a:custGeom>
              <a:avLst/>
              <a:gdLst/>
              <a:ahLst/>
              <a:cxnLst/>
              <a:rect l="l" t="t" r="r" b="b"/>
              <a:pathLst>
                <a:path w="2479972" h="1673477">
                  <a:moveTo>
                    <a:pt x="0" y="0"/>
                  </a:moveTo>
                  <a:lnTo>
                    <a:pt x="2479972" y="0"/>
                  </a:lnTo>
                  <a:lnTo>
                    <a:pt x="2479972" y="1673477"/>
                  </a:lnTo>
                  <a:lnTo>
                    <a:pt x="0" y="1673477"/>
                  </a:lnTo>
                  <a:lnTo>
                    <a:pt x="0" y="0"/>
                  </a:lnTo>
                  <a:close/>
                </a:path>
              </a:pathLst>
            </a:custGeom>
            <a:blipFill>
              <a:blip r:embed="rId2"/>
              <a:stretch>
                <a:fillRect/>
              </a:stretch>
            </a:blipFill>
          </p:spPr>
        </p:sp>
        <p:sp>
          <p:nvSpPr>
            <p:cNvPr id="4" name="Freeform 4"/>
            <p:cNvSpPr/>
            <p:nvPr/>
          </p:nvSpPr>
          <p:spPr>
            <a:xfrm>
              <a:off x="0" y="200958"/>
              <a:ext cx="1141704" cy="1198217"/>
            </a:xfrm>
            <a:custGeom>
              <a:avLst/>
              <a:gdLst/>
              <a:ahLst/>
              <a:cxnLst/>
              <a:rect l="l" t="t" r="r" b="b"/>
              <a:pathLst>
                <a:path w="1141704" h="1198217">
                  <a:moveTo>
                    <a:pt x="0" y="0"/>
                  </a:moveTo>
                  <a:lnTo>
                    <a:pt x="1141704" y="0"/>
                  </a:lnTo>
                  <a:lnTo>
                    <a:pt x="1141704" y="1198217"/>
                  </a:lnTo>
                  <a:lnTo>
                    <a:pt x="0" y="1198217"/>
                  </a:lnTo>
                  <a:lnTo>
                    <a:pt x="0" y="0"/>
                  </a:lnTo>
                  <a:close/>
                </a:path>
              </a:pathLst>
            </a:custGeom>
            <a:blipFill>
              <a:blip r:embed="rId3"/>
              <a:stretch>
                <a:fillRect l="-2624" r="-2624"/>
              </a:stretch>
            </a:blipFill>
          </p:spPr>
        </p:sp>
        <p:sp>
          <p:nvSpPr>
            <p:cNvPr id="5" name="Freeform 5"/>
            <p:cNvSpPr/>
            <p:nvPr/>
          </p:nvSpPr>
          <p:spPr>
            <a:xfrm>
              <a:off x="19737644" y="237630"/>
              <a:ext cx="1588973" cy="1161546"/>
            </a:xfrm>
            <a:custGeom>
              <a:avLst/>
              <a:gdLst/>
              <a:ahLst/>
              <a:cxnLst/>
              <a:rect l="l" t="t" r="r" b="b"/>
              <a:pathLst>
                <a:path w="1588973" h="1161546">
                  <a:moveTo>
                    <a:pt x="0" y="0"/>
                  </a:moveTo>
                  <a:lnTo>
                    <a:pt x="1588973" y="0"/>
                  </a:lnTo>
                  <a:lnTo>
                    <a:pt x="1588973" y="1161545"/>
                  </a:lnTo>
                  <a:lnTo>
                    <a:pt x="0" y="1161545"/>
                  </a:lnTo>
                  <a:lnTo>
                    <a:pt x="0" y="0"/>
                  </a:lnTo>
                  <a:close/>
                </a:path>
              </a:pathLst>
            </a:custGeom>
            <a:blipFill>
              <a:blip r:embed="rId4"/>
              <a:stretch>
                <a:fillRect l="-9961" t="-27783" r="-11953" b="-38992"/>
              </a:stretch>
            </a:blipFill>
          </p:spPr>
        </p:sp>
        <p:sp>
          <p:nvSpPr>
            <p:cNvPr id="6" name="Freeform 6"/>
            <p:cNvSpPr/>
            <p:nvPr/>
          </p:nvSpPr>
          <p:spPr>
            <a:xfrm>
              <a:off x="20983875" y="237630"/>
              <a:ext cx="2687758" cy="1198217"/>
            </a:xfrm>
            <a:custGeom>
              <a:avLst/>
              <a:gdLst/>
              <a:ahLst/>
              <a:cxnLst/>
              <a:rect l="l" t="t" r="r" b="b"/>
              <a:pathLst>
                <a:path w="2687758" h="1198217">
                  <a:moveTo>
                    <a:pt x="0" y="0"/>
                  </a:moveTo>
                  <a:lnTo>
                    <a:pt x="2687758" y="0"/>
                  </a:lnTo>
                  <a:lnTo>
                    <a:pt x="2687758" y="1198217"/>
                  </a:lnTo>
                  <a:lnTo>
                    <a:pt x="0" y="1198217"/>
                  </a:lnTo>
                  <a:lnTo>
                    <a:pt x="0" y="0"/>
                  </a:lnTo>
                  <a:close/>
                </a:path>
              </a:pathLst>
            </a:custGeom>
            <a:blipFill>
              <a:blip r:embed="rId5"/>
              <a:stretch>
                <a:fillRect r="-15165" b="-13289"/>
              </a:stretch>
            </a:blipFill>
          </p:spPr>
        </p:sp>
      </p:grpSp>
      <p:sp>
        <p:nvSpPr>
          <p:cNvPr id="7" name="TextBox 7"/>
          <p:cNvSpPr txBox="1"/>
          <p:nvPr/>
        </p:nvSpPr>
        <p:spPr>
          <a:xfrm>
            <a:off x="608648" y="2997391"/>
            <a:ext cx="6478097" cy="516890"/>
          </a:xfrm>
          <a:prstGeom prst="rect">
            <a:avLst/>
          </a:prstGeom>
        </p:spPr>
        <p:txBody>
          <a:bodyPr lIns="0" tIns="0" rIns="0" bIns="0" rtlCol="0" anchor="t">
            <a:spAutoFit/>
          </a:bodyPr>
          <a:lstStyle/>
          <a:p>
            <a:pPr algn="l">
              <a:lnSpc>
                <a:spcPts val="3879"/>
              </a:lnSpc>
            </a:pPr>
            <a:r>
              <a:rPr lang="en-US" sz="3999" b="1">
                <a:solidFill>
                  <a:srgbClr val="000000"/>
                </a:solidFill>
                <a:latin typeface="Ruda Heavy" panose="020B0604020202020204" charset="0"/>
                <a:ea typeface="Roboto Slab" panose="020B0604020202020204" charset="0"/>
                <a:cs typeface="Ruda Heavy"/>
                <a:sym typeface="Ruda Heavy"/>
              </a:rPr>
              <a:t>4.2.  Tiền xử lý dữ liệu</a:t>
            </a:r>
          </a:p>
        </p:txBody>
      </p:sp>
      <p:sp>
        <p:nvSpPr>
          <p:cNvPr id="8" name="Freeform 8"/>
          <p:cNvSpPr/>
          <p:nvPr/>
        </p:nvSpPr>
        <p:spPr>
          <a:xfrm rot="-5191208">
            <a:off x="9028449" y="7598073"/>
            <a:ext cx="1502138" cy="418467"/>
          </a:xfrm>
          <a:custGeom>
            <a:avLst/>
            <a:gdLst/>
            <a:ahLst/>
            <a:cxnLst/>
            <a:rect l="l" t="t" r="r" b="b"/>
            <a:pathLst>
              <a:path w="1502138" h="418467">
                <a:moveTo>
                  <a:pt x="0" y="0"/>
                </a:moveTo>
                <a:lnTo>
                  <a:pt x="1502138" y="0"/>
                </a:lnTo>
                <a:lnTo>
                  <a:pt x="1502138" y="418467"/>
                </a:lnTo>
                <a:lnTo>
                  <a:pt x="0" y="418467"/>
                </a:lnTo>
                <a:lnTo>
                  <a:pt x="0" y="0"/>
                </a:lnTo>
                <a:close/>
              </a:path>
            </a:pathLst>
          </a:custGeom>
          <a:blipFill>
            <a:blip r:embed="rId6">
              <a:extLst>
                <a:ext uri="{96DAC541-7B7A-43D3-8B79-37D633B846F1}">
                  <asvg:svgBlip xmlns:asvg="http://schemas.microsoft.com/office/drawing/2016/SVG/main" r:embed="rId7"/>
                </a:ext>
              </a:extLst>
            </a:blip>
            <a:stretch>
              <a:fillRect l="-233085"/>
            </a:stretch>
          </a:blipFill>
        </p:spPr>
      </p:sp>
      <p:grpSp>
        <p:nvGrpSpPr>
          <p:cNvPr id="9" name="Group 9"/>
          <p:cNvGrpSpPr/>
          <p:nvPr/>
        </p:nvGrpSpPr>
        <p:grpSpPr>
          <a:xfrm>
            <a:off x="8390732" y="8056089"/>
            <a:ext cx="2525059" cy="1880773"/>
            <a:chOff x="0" y="0"/>
            <a:chExt cx="3366745" cy="2507697"/>
          </a:xfrm>
        </p:grpSpPr>
        <p:grpSp>
          <p:nvGrpSpPr>
            <p:cNvPr id="10" name="Group 10"/>
            <p:cNvGrpSpPr/>
            <p:nvPr/>
          </p:nvGrpSpPr>
          <p:grpSpPr>
            <a:xfrm>
              <a:off x="0" y="0"/>
              <a:ext cx="3366745" cy="2507697"/>
              <a:chOff x="0" y="0"/>
              <a:chExt cx="759351" cy="565597"/>
            </a:xfrm>
          </p:grpSpPr>
          <p:sp>
            <p:nvSpPr>
              <p:cNvPr id="11" name="Freeform 11"/>
              <p:cNvSpPr/>
              <p:nvPr/>
            </p:nvSpPr>
            <p:spPr>
              <a:xfrm>
                <a:off x="0" y="0"/>
                <a:ext cx="759351" cy="565597"/>
              </a:xfrm>
              <a:custGeom>
                <a:avLst/>
                <a:gdLst/>
                <a:ahLst/>
                <a:cxnLst/>
                <a:rect l="l" t="t" r="r" b="b"/>
                <a:pathLst>
                  <a:path w="759351" h="565597">
                    <a:moveTo>
                      <a:pt x="79717" y="0"/>
                    </a:moveTo>
                    <a:lnTo>
                      <a:pt x="679634" y="0"/>
                    </a:lnTo>
                    <a:cubicBezTo>
                      <a:pt x="723660" y="0"/>
                      <a:pt x="759351" y="35690"/>
                      <a:pt x="759351" y="79717"/>
                    </a:cubicBezTo>
                    <a:lnTo>
                      <a:pt x="759351" y="485880"/>
                    </a:lnTo>
                    <a:cubicBezTo>
                      <a:pt x="759351" y="507022"/>
                      <a:pt x="750952" y="527299"/>
                      <a:pt x="736002" y="542249"/>
                    </a:cubicBezTo>
                    <a:cubicBezTo>
                      <a:pt x="721052" y="557198"/>
                      <a:pt x="700776" y="565597"/>
                      <a:pt x="679634" y="565597"/>
                    </a:cubicBezTo>
                    <a:lnTo>
                      <a:pt x="79717" y="565597"/>
                    </a:lnTo>
                    <a:cubicBezTo>
                      <a:pt x="58575" y="565597"/>
                      <a:pt x="38298" y="557198"/>
                      <a:pt x="23349" y="542249"/>
                    </a:cubicBezTo>
                    <a:cubicBezTo>
                      <a:pt x="8399" y="527299"/>
                      <a:pt x="0" y="507022"/>
                      <a:pt x="0" y="485880"/>
                    </a:cubicBezTo>
                    <a:lnTo>
                      <a:pt x="0" y="79717"/>
                    </a:lnTo>
                    <a:cubicBezTo>
                      <a:pt x="0" y="58575"/>
                      <a:pt x="8399" y="38298"/>
                      <a:pt x="23349" y="23349"/>
                    </a:cubicBezTo>
                    <a:cubicBezTo>
                      <a:pt x="38298" y="8399"/>
                      <a:pt x="58575" y="0"/>
                      <a:pt x="79717" y="0"/>
                    </a:cubicBezTo>
                    <a:close/>
                  </a:path>
                </a:pathLst>
              </a:custGeom>
              <a:solidFill>
                <a:srgbClr val="F7F7F7"/>
              </a:solidFill>
              <a:ln w="38100" cap="rnd">
                <a:solidFill>
                  <a:srgbClr val="077341"/>
                </a:solidFill>
                <a:prstDash val="solid"/>
                <a:round/>
              </a:ln>
            </p:spPr>
          </p:sp>
          <p:sp>
            <p:nvSpPr>
              <p:cNvPr id="12" name="TextBox 12"/>
              <p:cNvSpPr txBox="1"/>
              <p:nvPr/>
            </p:nvSpPr>
            <p:spPr>
              <a:xfrm>
                <a:off x="0" y="-57150"/>
                <a:ext cx="759351" cy="622747"/>
              </a:xfrm>
              <a:prstGeom prst="rect">
                <a:avLst/>
              </a:prstGeom>
            </p:spPr>
            <p:txBody>
              <a:bodyPr lIns="50800" tIns="50800" rIns="50800" bIns="50800" rtlCol="0" anchor="ctr"/>
              <a:lstStyle/>
              <a:p>
                <a:pPr algn="ctr">
                  <a:lnSpc>
                    <a:spcPts val="2520"/>
                  </a:lnSpc>
                </a:pPr>
                <a:endParaRPr/>
              </a:p>
            </p:txBody>
          </p:sp>
        </p:grpSp>
        <p:sp>
          <p:nvSpPr>
            <p:cNvPr id="13" name="TextBox 13"/>
            <p:cNvSpPr txBox="1"/>
            <p:nvPr/>
          </p:nvSpPr>
          <p:spPr>
            <a:xfrm>
              <a:off x="210781" y="664357"/>
              <a:ext cx="2945183" cy="1131359"/>
            </a:xfrm>
            <a:prstGeom prst="rect">
              <a:avLst/>
            </a:prstGeom>
          </p:spPr>
          <p:txBody>
            <a:bodyPr lIns="0" tIns="0" rIns="0" bIns="0" rtlCol="0" anchor="t">
              <a:spAutoFit/>
            </a:bodyPr>
            <a:lstStyle/>
            <a:p>
              <a:pPr algn="ctr">
                <a:lnSpc>
                  <a:spcPts val="3499"/>
                </a:lnSpc>
              </a:pPr>
              <a:r>
                <a:rPr lang="en-US" sz="2499">
                  <a:solidFill>
                    <a:srgbClr val="000000"/>
                  </a:solidFill>
                  <a:latin typeface="Roboto Bold"/>
                  <a:ea typeface="Roboto Bold"/>
                  <a:cs typeface="Roboto Bold"/>
                  <a:sym typeface="Roboto Bold"/>
                </a:rPr>
                <a:t>Làm sạch dữ liệu</a:t>
              </a:r>
            </a:p>
          </p:txBody>
        </p:sp>
      </p:grpSp>
      <p:grpSp>
        <p:nvGrpSpPr>
          <p:cNvPr id="14" name="Group 14"/>
          <p:cNvGrpSpPr/>
          <p:nvPr/>
        </p:nvGrpSpPr>
        <p:grpSpPr>
          <a:xfrm>
            <a:off x="2618812" y="3752480"/>
            <a:ext cx="2831991" cy="6184382"/>
            <a:chOff x="0" y="0"/>
            <a:chExt cx="3775988" cy="8245843"/>
          </a:xfrm>
        </p:grpSpPr>
        <p:sp>
          <p:nvSpPr>
            <p:cNvPr id="15" name="Freeform 15"/>
            <p:cNvSpPr/>
            <p:nvPr/>
          </p:nvSpPr>
          <p:spPr>
            <a:xfrm>
              <a:off x="0" y="804114"/>
              <a:ext cx="3775988" cy="7441729"/>
            </a:xfrm>
            <a:custGeom>
              <a:avLst/>
              <a:gdLst/>
              <a:ahLst/>
              <a:cxnLst/>
              <a:rect l="l" t="t" r="r" b="b"/>
              <a:pathLst>
                <a:path w="3775988" h="7441729">
                  <a:moveTo>
                    <a:pt x="0" y="0"/>
                  </a:moveTo>
                  <a:lnTo>
                    <a:pt x="3775988" y="0"/>
                  </a:lnTo>
                  <a:lnTo>
                    <a:pt x="3775988" y="7441729"/>
                  </a:lnTo>
                  <a:lnTo>
                    <a:pt x="0" y="7441729"/>
                  </a:lnTo>
                  <a:lnTo>
                    <a:pt x="0" y="0"/>
                  </a:lnTo>
                  <a:close/>
                </a:path>
              </a:pathLst>
            </a:custGeom>
            <a:blipFill>
              <a:blip r:embed="rId8"/>
              <a:stretch>
                <a:fillRect/>
              </a:stretch>
            </a:blipFill>
          </p:spPr>
        </p:sp>
        <p:sp>
          <p:nvSpPr>
            <p:cNvPr id="16" name="TextBox 16"/>
            <p:cNvSpPr txBox="1"/>
            <p:nvPr/>
          </p:nvSpPr>
          <p:spPr>
            <a:xfrm>
              <a:off x="117767" y="-47625"/>
              <a:ext cx="3658222" cy="547159"/>
            </a:xfrm>
            <a:prstGeom prst="rect">
              <a:avLst/>
            </a:prstGeom>
          </p:spPr>
          <p:txBody>
            <a:bodyPr lIns="0" tIns="0" rIns="0" bIns="0" rtlCol="0" anchor="t">
              <a:spAutoFit/>
            </a:bodyPr>
            <a:lstStyle/>
            <a:p>
              <a:pPr algn="ctr">
                <a:lnSpc>
                  <a:spcPts val="3499"/>
                </a:lnSpc>
              </a:pPr>
              <a:r>
                <a:rPr lang="en-US" sz="2499">
                  <a:solidFill>
                    <a:srgbClr val="000000"/>
                  </a:solidFill>
                  <a:latin typeface="Roboto Bold"/>
                  <a:ea typeface="Roboto Bold"/>
                  <a:cs typeface="Roboto Bold"/>
                  <a:sym typeface="Roboto Bold"/>
                </a:rPr>
                <a:t>Xử lý dữ liệu thiếu</a:t>
              </a:r>
            </a:p>
          </p:txBody>
        </p:sp>
      </p:grpSp>
      <p:grpSp>
        <p:nvGrpSpPr>
          <p:cNvPr id="17" name="Group 17"/>
          <p:cNvGrpSpPr/>
          <p:nvPr/>
        </p:nvGrpSpPr>
        <p:grpSpPr>
          <a:xfrm>
            <a:off x="7927650" y="2911666"/>
            <a:ext cx="3285269" cy="4144571"/>
            <a:chOff x="0" y="0"/>
            <a:chExt cx="4380358" cy="5526094"/>
          </a:xfrm>
        </p:grpSpPr>
        <p:grpSp>
          <p:nvGrpSpPr>
            <p:cNvPr id="18" name="Group 18"/>
            <p:cNvGrpSpPr/>
            <p:nvPr/>
          </p:nvGrpSpPr>
          <p:grpSpPr>
            <a:xfrm>
              <a:off x="506807" y="895332"/>
              <a:ext cx="3366745" cy="3727298"/>
              <a:chOff x="0" y="0"/>
              <a:chExt cx="759351" cy="840671"/>
            </a:xfrm>
          </p:grpSpPr>
          <p:sp>
            <p:nvSpPr>
              <p:cNvPr id="19" name="Freeform 19"/>
              <p:cNvSpPr/>
              <p:nvPr/>
            </p:nvSpPr>
            <p:spPr>
              <a:xfrm>
                <a:off x="0" y="0"/>
                <a:ext cx="759351" cy="840671"/>
              </a:xfrm>
              <a:custGeom>
                <a:avLst/>
                <a:gdLst/>
                <a:ahLst/>
                <a:cxnLst/>
                <a:rect l="l" t="t" r="r" b="b"/>
                <a:pathLst>
                  <a:path w="759351" h="840671">
                    <a:moveTo>
                      <a:pt x="79717" y="0"/>
                    </a:moveTo>
                    <a:lnTo>
                      <a:pt x="679634" y="0"/>
                    </a:lnTo>
                    <a:cubicBezTo>
                      <a:pt x="723660" y="0"/>
                      <a:pt x="759351" y="35690"/>
                      <a:pt x="759351" y="79717"/>
                    </a:cubicBezTo>
                    <a:lnTo>
                      <a:pt x="759351" y="760955"/>
                    </a:lnTo>
                    <a:cubicBezTo>
                      <a:pt x="759351" y="782097"/>
                      <a:pt x="750952" y="802373"/>
                      <a:pt x="736002" y="817323"/>
                    </a:cubicBezTo>
                    <a:cubicBezTo>
                      <a:pt x="721052" y="832273"/>
                      <a:pt x="700776" y="840671"/>
                      <a:pt x="679634" y="840671"/>
                    </a:cubicBezTo>
                    <a:lnTo>
                      <a:pt x="79717" y="840671"/>
                    </a:lnTo>
                    <a:cubicBezTo>
                      <a:pt x="58575" y="840671"/>
                      <a:pt x="38298" y="832273"/>
                      <a:pt x="23349" y="817323"/>
                    </a:cubicBezTo>
                    <a:cubicBezTo>
                      <a:pt x="8399" y="802373"/>
                      <a:pt x="0" y="782097"/>
                      <a:pt x="0" y="760955"/>
                    </a:cubicBezTo>
                    <a:lnTo>
                      <a:pt x="0" y="79717"/>
                    </a:lnTo>
                    <a:cubicBezTo>
                      <a:pt x="0" y="58575"/>
                      <a:pt x="8399" y="38298"/>
                      <a:pt x="23349" y="23349"/>
                    </a:cubicBezTo>
                    <a:cubicBezTo>
                      <a:pt x="38298" y="8399"/>
                      <a:pt x="58575" y="0"/>
                      <a:pt x="79717" y="0"/>
                    </a:cubicBezTo>
                    <a:close/>
                  </a:path>
                </a:pathLst>
              </a:custGeom>
              <a:solidFill>
                <a:srgbClr val="F7F7F7"/>
              </a:solidFill>
              <a:ln w="38100" cap="rnd">
                <a:solidFill>
                  <a:srgbClr val="E3E8FF"/>
                </a:solidFill>
                <a:prstDash val="solid"/>
                <a:round/>
              </a:ln>
            </p:spPr>
          </p:sp>
          <p:sp>
            <p:nvSpPr>
              <p:cNvPr id="20" name="TextBox 20"/>
              <p:cNvSpPr txBox="1"/>
              <p:nvPr/>
            </p:nvSpPr>
            <p:spPr>
              <a:xfrm>
                <a:off x="0" y="-57150"/>
                <a:ext cx="759351" cy="897821"/>
              </a:xfrm>
              <a:prstGeom prst="rect">
                <a:avLst/>
              </a:prstGeom>
            </p:spPr>
            <p:txBody>
              <a:bodyPr lIns="50800" tIns="50800" rIns="50800" bIns="50800" rtlCol="0" anchor="ctr"/>
              <a:lstStyle/>
              <a:p>
                <a:pPr algn="ctr">
                  <a:lnSpc>
                    <a:spcPts val="2520"/>
                  </a:lnSpc>
                </a:pPr>
                <a:r>
                  <a:rPr lang="en-US" sz="1800">
                    <a:solidFill>
                      <a:srgbClr val="000000"/>
                    </a:solidFill>
                    <a:latin typeface="Poppins"/>
                    <a:ea typeface="Poppins"/>
                    <a:cs typeface="Poppins"/>
                    <a:sym typeface="Poppins"/>
                  </a:rPr>
                  <a:t>Kiểm tra các cột Tenure, TotalCharges, MonthlyCharges có các giá trị bất thường hay không ( các giá trị âm).</a:t>
                </a:r>
              </a:p>
              <a:p>
                <a:pPr algn="ctr">
                  <a:lnSpc>
                    <a:spcPts val="2520"/>
                  </a:lnSpc>
                </a:pPr>
                <a:endParaRPr lang="en-US" sz="1800">
                  <a:solidFill>
                    <a:srgbClr val="000000"/>
                  </a:solidFill>
                  <a:latin typeface="Poppins"/>
                  <a:ea typeface="Poppins"/>
                  <a:cs typeface="Poppins"/>
                  <a:sym typeface="Poppins"/>
                </a:endParaRPr>
              </a:p>
            </p:txBody>
          </p:sp>
        </p:grpSp>
        <p:sp>
          <p:nvSpPr>
            <p:cNvPr id="21" name="Freeform 21"/>
            <p:cNvSpPr/>
            <p:nvPr/>
          </p:nvSpPr>
          <p:spPr>
            <a:xfrm>
              <a:off x="630368" y="4737212"/>
              <a:ext cx="3243183" cy="788882"/>
            </a:xfrm>
            <a:custGeom>
              <a:avLst/>
              <a:gdLst/>
              <a:ahLst/>
              <a:cxnLst/>
              <a:rect l="l" t="t" r="r" b="b"/>
              <a:pathLst>
                <a:path w="3243183" h="788882">
                  <a:moveTo>
                    <a:pt x="0" y="0"/>
                  </a:moveTo>
                  <a:lnTo>
                    <a:pt x="3243184" y="0"/>
                  </a:lnTo>
                  <a:lnTo>
                    <a:pt x="3243184" y="788882"/>
                  </a:lnTo>
                  <a:lnTo>
                    <a:pt x="0" y="788882"/>
                  </a:lnTo>
                  <a:lnTo>
                    <a:pt x="0" y="0"/>
                  </a:lnTo>
                  <a:close/>
                </a:path>
              </a:pathLst>
            </a:custGeom>
            <a:blipFill>
              <a:blip r:embed="rId9"/>
              <a:stretch>
                <a:fillRect/>
              </a:stretch>
            </a:blipFill>
          </p:spPr>
        </p:sp>
        <p:sp>
          <p:nvSpPr>
            <p:cNvPr id="22" name="TextBox 22"/>
            <p:cNvSpPr txBox="1"/>
            <p:nvPr/>
          </p:nvSpPr>
          <p:spPr>
            <a:xfrm>
              <a:off x="0" y="-47625"/>
              <a:ext cx="4380358" cy="547159"/>
            </a:xfrm>
            <a:prstGeom prst="rect">
              <a:avLst/>
            </a:prstGeom>
          </p:spPr>
          <p:txBody>
            <a:bodyPr lIns="0" tIns="0" rIns="0" bIns="0" rtlCol="0" anchor="t">
              <a:spAutoFit/>
            </a:bodyPr>
            <a:lstStyle/>
            <a:p>
              <a:pPr algn="ctr">
                <a:lnSpc>
                  <a:spcPts val="3499"/>
                </a:lnSpc>
              </a:pPr>
              <a:r>
                <a:rPr lang="en-US" sz="2499">
                  <a:solidFill>
                    <a:srgbClr val="000000"/>
                  </a:solidFill>
                  <a:latin typeface="Roboto Bold"/>
                  <a:ea typeface="Roboto Bold"/>
                  <a:cs typeface="Roboto Bold"/>
                  <a:sym typeface="Roboto Bold"/>
                </a:rPr>
                <a:t>Xử lý dữ liệu bất hợp lý</a:t>
              </a:r>
            </a:p>
          </p:txBody>
        </p:sp>
      </p:grpSp>
      <p:grpSp>
        <p:nvGrpSpPr>
          <p:cNvPr id="23" name="Group 23"/>
          <p:cNvGrpSpPr/>
          <p:nvPr/>
        </p:nvGrpSpPr>
        <p:grpSpPr>
          <a:xfrm>
            <a:off x="12849198" y="3752480"/>
            <a:ext cx="4410102" cy="3552909"/>
            <a:chOff x="0" y="0"/>
            <a:chExt cx="5880136" cy="4737212"/>
          </a:xfrm>
        </p:grpSpPr>
        <p:sp>
          <p:nvSpPr>
            <p:cNvPr id="24" name="Freeform 24"/>
            <p:cNvSpPr/>
            <p:nvPr/>
          </p:nvSpPr>
          <p:spPr>
            <a:xfrm>
              <a:off x="0" y="916616"/>
              <a:ext cx="5880136" cy="3820596"/>
            </a:xfrm>
            <a:custGeom>
              <a:avLst/>
              <a:gdLst/>
              <a:ahLst/>
              <a:cxnLst/>
              <a:rect l="l" t="t" r="r" b="b"/>
              <a:pathLst>
                <a:path w="5880136" h="3820596">
                  <a:moveTo>
                    <a:pt x="0" y="0"/>
                  </a:moveTo>
                  <a:lnTo>
                    <a:pt x="5880136" y="0"/>
                  </a:lnTo>
                  <a:lnTo>
                    <a:pt x="5880136" y="3820596"/>
                  </a:lnTo>
                  <a:lnTo>
                    <a:pt x="0" y="3820596"/>
                  </a:lnTo>
                  <a:lnTo>
                    <a:pt x="0" y="0"/>
                  </a:lnTo>
                  <a:close/>
                </a:path>
              </a:pathLst>
            </a:custGeom>
            <a:blipFill>
              <a:blip r:embed="rId10"/>
              <a:stretch>
                <a:fillRect/>
              </a:stretch>
            </a:blipFill>
          </p:spPr>
        </p:sp>
        <p:sp>
          <p:nvSpPr>
            <p:cNvPr id="25" name="TextBox 25"/>
            <p:cNvSpPr txBox="1"/>
            <p:nvPr/>
          </p:nvSpPr>
          <p:spPr>
            <a:xfrm>
              <a:off x="749889" y="-47625"/>
              <a:ext cx="4380358" cy="547159"/>
            </a:xfrm>
            <a:prstGeom prst="rect">
              <a:avLst/>
            </a:prstGeom>
          </p:spPr>
          <p:txBody>
            <a:bodyPr lIns="0" tIns="0" rIns="0" bIns="0" rtlCol="0" anchor="t">
              <a:spAutoFit/>
            </a:bodyPr>
            <a:lstStyle/>
            <a:p>
              <a:pPr algn="ctr">
                <a:lnSpc>
                  <a:spcPts val="3499"/>
                </a:lnSpc>
              </a:pPr>
              <a:r>
                <a:rPr lang="en-US" sz="2499">
                  <a:solidFill>
                    <a:srgbClr val="000000"/>
                  </a:solidFill>
                  <a:latin typeface="Roboto Bold"/>
                  <a:ea typeface="Roboto Bold"/>
                  <a:cs typeface="Roboto Bold"/>
                  <a:sym typeface="Roboto Bold"/>
                </a:rPr>
                <a:t>Xử lý dữ liệu ngoại lai</a:t>
              </a:r>
            </a:p>
          </p:txBody>
        </p:sp>
      </p:grpSp>
      <p:sp>
        <p:nvSpPr>
          <p:cNvPr id="26" name="Freeform 26"/>
          <p:cNvSpPr/>
          <p:nvPr/>
        </p:nvSpPr>
        <p:spPr>
          <a:xfrm>
            <a:off x="-3507013" y="613634"/>
            <a:ext cx="13651751" cy="1989390"/>
          </a:xfrm>
          <a:custGeom>
            <a:avLst/>
            <a:gdLst/>
            <a:ahLst/>
            <a:cxnLst/>
            <a:rect l="l" t="t" r="r" b="b"/>
            <a:pathLst>
              <a:path w="13651751" h="1989390">
                <a:moveTo>
                  <a:pt x="0" y="0"/>
                </a:moveTo>
                <a:lnTo>
                  <a:pt x="13651751" y="0"/>
                </a:lnTo>
                <a:lnTo>
                  <a:pt x="13651751" y="1989389"/>
                </a:lnTo>
                <a:lnTo>
                  <a:pt x="0" y="1989389"/>
                </a:lnTo>
                <a:lnTo>
                  <a:pt x="0" y="0"/>
                </a:lnTo>
                <a:close/>
              </a:path>
            </a:pathLst>
          </a:custGeom>
          <a:blipFill>
            <a:blip r:embed="rId11"/>
            <a:stretch>
              <a:fillRect t="-180" b="-180"/>
            </a:stretch>
          </a:blipFill>
        </p:spPr>
      </p:sp>
      <p:grpSp>
        <p:nvGrpSpPr>
          <p:cNvPr id="27" name="Group 27"/>
          <p:cNvGrpSpPr/>
          <p:nvPr/>
        </p:nvGrpSpPr>
        <p:grpSpPr>
          <a:xfrm>
            <a:off x="-3312665" y="1182017"/>
            <a:ext cx="13263054" cy="1133461"/>
            <a:chOff x="0" y="0"/>
            <a:chExt cx="3610825" cy="308581"/>
          </a:xfrm>
        </p:grpSpPr>
        <p:sp>
          <p:nvSpPr>
            <p:cNvPr id="28" name="Freeform 28"/>
            <p:cNvSpPr/>
            <p:nvPr/>
          </p:nvSpPr>
          <p:spPr>
            <a:xfrm>
              <a:off x="0" y="0"/>
              <a:ext cx="3610825" cy="308581"/>
            </a:xfrm>
            <a:custGeom>
              <a:avLst/>
              <a:gdLst/>
              <a:ahLst/>
              <a:cxnLst/>
              <a:rect l="l" t="t" r="r" b="b"/>
              <a:pathLst>
                <a:path w="3610825" h="308581">
                  <a:moveTo>
                    <a:pt x="3407625" y="0"/>
                  </a:moveTo>
                  <a:cubicBezTo>
                    <a:pt x="3519849" y="0"/>
                    <a:pt x="3610825" y="69078"/>
                    <a:pt x="3610825" y="154291"/>
                  </a:cubicBezTo>
                  <a:cubicBezTo>
                    <a:pt x="3610825" y="239503"/>
                    <a:pt x="3519849" y="308581"/>
                    <a:pt x="3407625" y="308581"/>
                  </a:cubicBezTo>
                  <a:lnTo>
                    <a:pt x="203200" y="308581"/>
                  </a:lnTo>
                  <a:cubicBezTo>
                    <a:pt x="90976" y="308581"/>
                    <a:pt x="0" y="239503"/>
                    <a:pt x="0" y="154291"/>
                  </a:cubicBezTo>
                  <a:cubicBezTo>
                    <a:pt x="0" y="69078"/>
                    <a:pt x="90976" y="0"/>
                    <a:pt x="203200" y="0"/>
                  </a:cubicBezTo>
                  <a:close/>
                </a:path>
              </a:pathLst>
            </a:custGeom>
            <a:solidFill>
              <a:srgbClr val="FFFFFF"/>
            </a:solidFill>
          </p:spPr>
        </p:sp>
        <p:sp>
          <p:nvSpPr>
            <p:cNvPr id="29" name="TextBox 29"/>
            <p:cNvSpPr txBox="1"/>
            <p:nvPr/>
          </p:nvSpPr>
          <p:spPr>
            <a:xfrm>
              <a:off x="0" y="-28575"/>
              <a:ext cx="3610825" cy="337156"/>
            </a:xfrm>
            <a:prstGeom prst="rect">
              <a:avLst/>
            </a:prstGeom>
          </p:spPr>
          <p:txBody>
            <a:bodyPr lIns="50800" tIns="50800" rIns="50800" bIns="50800" rtlCol="0" anchor="ctr"/>
            <a:lstStyle/>
            <a:p>
              <a:pPr algn="ctr">
                <a:lnSpc>
                  <a:spcPts val="1885"/>
                </a:lnSpc>
              </a:pPr>
              <a:endParaRPr/>
            </a:p>
          </p:txBody>
        </p:sp>
      </p:grpSp>
      <p:sp>
        <p:nvSpPr>
          <p:cNvPr id="30" name="TextBox 30"/>
          <p:cNvSpPr txBox="1"/>
          <p:nvPr/>
        </p:nvSpPr>
        <p:spPr>
          <a:xfrm>
            <a:off x="342874" y="1267742"/>
            <a:ext cx="9310387" cy="1047736"/>
          </a:xfrm>
          <a:prstGeom prst="rect">
            <a:avLst/>
          </a:prstGeom>
        </p:spPr>
        <p:txBody>
          <a:bodyPr lIns="0" tIns="0" rIns="0" bIns="0" rtlCol="0" anchor="t">
            <a:spAutoFit/>
          </a:bodyPr>
          <a:lstStyle/>
          <a:p>
            <a:pPr algn="l">
              <a:lnSpc>
                <a:spcPts val="8024"/>
              </a:lnSpc>
            </a:pPr>
            <a:r>
              <a:rPr lang="en-US" sz="7499">
                <a:solidFill>
                  <a:srgbClr val="438E20"/>
                </a:solidFill>
                <a:latin typeface="Roboto Bold"/>
                <a:ea typeface="Roboto Bold"/>
                <a:cs typeface="Roboto Bold"/>
                <a:sym typeface="Roboto Bold"/>
              </a:rPr>
              <a:t>4.Xây dựng mô hình </a:t>
            </a:r>
          </a:p>
        </p:txBody>
      </p:sp>
      <p:sp>
        <p:nvSpPr>
          <p:cNvPr id="31" name="Freeform 31"/>
          <p:cNvSpPr/>
          <p:nvPr/>
        </p:nvSpPr>
        <p:spPr>
          <a:xfrm rot="-1998762">
            <a:off x="10730064" y="7799741"/>
            <a:ext cx="2427292" cy="676197"/>
          </a:xfrm>
          <a:custGeom>
            <a:avLst/>
            <a:gdLst/>
            <a:ahLst/>
            <a:cxnLst/>
            <a:rect l="l" t="t" r="r" b="b"/>
            <a:pathLst>
              <a:path w="2427292" h="676197">
                <a:moveTo>
                  <a:pt x="0" y="0"/>
                </a:moveTo>
                <a:lnTo>
                  <a:pt x="2427292" y="0"/>
                </a:lnTo>
                <a:lnTo>
                  <a:pt x="2427292" y="676197"/>
                </a:lnTo>
                <a:lnTo>
                  <a:pt x="0" y="676197"/>
                </a:lnTo>
                <a:lnTo>
                  <a:pt x="0" y="0"/>
                </a:lnTo>
                <a:close/>
              </a:path>
            </a:pathLst>
          </a:custGeom>
          <a:blipFill>
            <a:blip r:embed="rId6">
              <a:extLst>
                <a:ext uri="{96DAC541-7B7A-43D3-8B79-37D633B846F1}">
                  <asvg:svgBlip xmlns:asvg="http://schemas.microsoft.com/office/drawing/2016/SVG/main" r:embed="rId7"/>
                </a:ext>
              </a:extLst>
            </a:blip>
            <a:stretch>
              <a:fillRect l="-233085"/>
            </a:stretch>
          </a:blipFill>
        </p:spPr>
      </p:sp>
      <p:sp>
        <p:nvSpPr>
          <p:cNvPr id="32" name="Freeform 32"/>
          <p:cNvSpPr/>
          <p:nvPr/>
        </p:nvSpPr>
        <p:spPr>
          <a:xfrm rot="-8709124">
            <a:off x="5755946" y="7882687"/>
            <a:ext cx="2661598" cy="741470"/>
          </a:xfrm>
          <a:custGeom>
            <a:avLst/>
            <a:gdLst/>
            <a:ahLst/>
            <a:cxnLst/>
            <a:rect l="l" t="t" r="r" b="b"/>
            <a:pathLst>
              <a:path w="2661598" h="741470">
                <a:moveTo>
                  <a:pt x="0" y="0"/>
                </a:moveTo>
                <a:lnTo>
                  <a:pt x="2661598" y="0"/>
                </a:lnTo>
                <a:lnTo>
                  <a:pt x="2661598" y="741470"/>
                </a:lnTo>
                <a:lnTo>
                  <a:pt x="0" y="741470"/>
                </a:lnTo>
                <a:lnTo>
                  <a:pt x="0" y="0"/>
                </a:lnTo>
                <a:close/>
              </a:path>
            </a:pathLst>
          </a:custGeom>
          <a:blipFill>
            <a:blip r:embed="rId6">
              <a:extLst>
                <a:ext uri="{96DAC541-7B7A-43D3-8B79-37D633B846F1}">
                  <asvg:svgBlip xmlns:asvg="http://schemas.microsoft.com/office/drawing/2016/SVG/main" r:embed="rId7"/>
                </a:ext>
              </a:extLst>
            </a:blip>
            <a:stretch>
              <a:fillRect l="-233085"/>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sp>
        <p:nvSpPr>
          <p:cNvPr id="2" name="Freeform 2"/>
          <p:cNvSpPr/>
          <p:nvPr/>
        </p:nvSpPr>
        <p:spPr>
          <a:xfrm>
            <a:off x="-3507013" y="613634"/>
            <a:ext cx="13651751" cy="1989390"/>
          </a:xfrm>
          <a:custGeom>
            <a:avLst/>
            <a:gdLst/>
            <a:ahLst/>
            <a:cxnLst/>
            <a:rect l="l" t="t" r="r" b="b"/>
            <a:pathLst>
              <a:path w="13651751" h="1989390">
                <a:moveTo>
                  <a:pt x="0" y="0"/>
                </a:moveTo>
                <a:lnTo>
                  <a:pt x="13651751" y="0"/>
                </a:lnTo>
                <a:lnTo>
                  <a:pt x="13651751" y="1989389"/>
                </a:lnTo>
                <a:lnTo>
                  <a:pt x="0" y="1989389"/>
                </a:lnTo>
                <a:lnTo>
                  <a:pt x="0" y="0"/>
                </a:lnTo>
                <a:close/>
              </a:path>
            </a:pathLst>
          </a:custGeom>
          <a:blipFill>
            <a:blip r:embed="rId2"/>
            <a:stretch>
              <a:fillRect t="-180" b="-180"/>
            </a:stretch>
          </a:blipFill>
        </p:spPr>
      </p:sp>
      <p:grpSp>
        <p:nvGrpSpPr>
          <p:cNvPr id="3" name="Group 3"/>
          <p:cNvGrpSpPr/>
          <p:nvPr/>
        </p:nvGrpSpPr>
        <p:grpSpPr>
          <a:xfrm>
            <a:off x="-3312665" y="1182017"/>
            <a:ext cx="13263054" cy="1133461"/>
            <a:chOff x="0" y="0"/>
            <a:chExt cx="3610825" cy="308581"/>
          </a:xfrm>
        </p:grpSpPr>
        <p:sp>
          <p:nvSpPr>
            <p:cNvPr id="4" name="Freeform 4"/>
            <p:cNvSpPr/>
            <p:nvPr/>
          </p:nvSpPr>
          <p:spPr>
            <a:xfrm>
              <a:off x="0" y="0"/>
              <a:ext cx="3610825" cy="308581"/>
            </a:xfrm>
            <a:custGeom>
              <a:avLst/>
              <a:gdLst/>
              <a:ahLst/>
              <a:cxnLst/>
              <a:rect l="l" t="t" r="r" b="b"/>
              <a:pathLst>
                <a:path w="3610825" h="308581">
                  <a:moveTo>
                    <a:pt x="3407625" y="0"/>
                  </a:moveTo>
                  <a:cubicBezTo>
                    <a:pt x="3519849" y="0"/>
                    <a:pt x="3610825" y="69078"/>
                    <a:pt x="3610825" y="154291"/>
                  </a:cubicBezTo>
                  <a:cubicBezTo>
                    <a:pt x="3610825" y="239503"/>
                    <a:pt x="3519849" y="308581"/>
                    <a:pt x="3407625" y="308581"/>
                  </a:cubicBezTo>
                  <a:lnTo>
                    <a:pt x="203200" y="308581"/>
                  </a:lnTo>
                  <a:cubicBezTo>
                    <a:pt x="90976" y="308581"/>
                    <a:pt x="0" y="239503"/>
                    <a:pt x="0" y="154291"/>
                  </a:cubicBezTo>
                  <a:cubicBezTo>
                    <a:pt x="0" y="69078"/>
                    <a:pt x="90976" y="0"/>
                    <a:pt x="203200" y="0"/>
                  </a:cubicBezTo>
                  <a:close/>
                </a:path>
              </a:pathLst>
            </a:custGeom>
            <a:solidFill>
              <a:srgbClr val="FFFFFF"/>
            </a:solidFill>
          </p:spPr>
        </p:sp>
        <p:sp>
          <p:nvSpPr>
            <p:cNvPr id="5" name="TextBox 5"/>
            <p:cNvSpPr txBox="1"/>
            <p:nvPr/>
          </p:nvSpPr>
          <p:spPr>
            <a:xfrm>
              <a:off x="0" y="-28575"/>
              <a:ext cx="3610825" cy="337156"/>
            </a:xfrm>
            <a:prstGeom prst="rect">
              <a:avLst/>
            </a:prstGeom>
          </p:spPr>
          <p:txBody>
            <a:bodyPr lIns="50800" tIns="50800" rIns="50800" bIns="50800" rtlCol="0" anchor="ctr"/>
            <a:lstStyle/>
            <a:p>
              <a:pPr algn="ctr">
                <a:lnSpc>
                  <a:spcPts val="1885"/>
                </a:lnSpc>
              </a:pPr>
              <a:endParaRPr/>
            </a:p>
          </p:txBody>
        </p:sp>
      </p:grpSp>
      <p:sp>
        <p:nvSpPr>
          <p:cNvPr id="6" name="TextBox 6"/>
          <p:cNvSpPr txBox="1"/>
          <p:nvPr/>
        </p:nvSpPr>
        <p:spPr>
          <a:xfrm>
            <a:off x="342874" y="1267742"/>
            <a:ext cx="9310387" cy="1047736"/>
          </a:xfrm>
          <a:prstGeom prst="rect">
            <a:avLst/>
          </a:prstGeom>
        </p:spPr>
        <p:txBody>
          <a:bodyPr lIns="0" tIns="0" rIns="0" bIns="0" rtlCol="0" anchor="t">
            <a:spAutoFit/>
          </a:bodyPr>
          <a:lstStyle/>
          <a:p>
            <a:pPr algn="l">
              <a:lnSpc>
                <a:spcPts val="8024"/>
              </a:lnSpc>
            </a:pPr>
            <a:r>
              <a:rPr lang="en-US" sz="7499">
                <a:solidFill>
                  <a:srgbClr val="438E20"/>
                </a:solidFill>
                <a:latin typeface="Roboto Bold"/>
                <a:ea typeface="Roboto Bold"/>
                <a:cs typeface="Roboto Bold"/>
                <a:sym typeface="Roboto Bold"/>
              </a:rPr>
              <a:t>4.Xây dựng mô hình </a:t>
            </a:r>
          </a:p>
        </p:txBody>
      </p:sp>
      <p:grpSp>
        <p:nvGrpSpPr>
          <p:cNvPr id="7" name="Group 7"/>
          <p:cNvGrpSpPr/>
          <p:nvPr/>
        </p:nvGrpSpPr>
        <p:grpSpPr>
          <a:xfrm>
            <a:off x="342874" y="-13920"/>
            <a:ext cx="17753725" cy="1255108"/>
            <a:chOff x="0" y="0"/>
            <a:chExt cx="23671633" cy="1673477"/>
          </a:xfrm>
        </p:grpSpPr>
        <p:sp>
          <p:nvSpPr>
            <p:cNvPr id="8" name="Freeform 8"/>
            <p:cNvSpPr/>
            <p:nvPr/>
          </p:nvSpPr>
          <p:spPr>
            <a:xfrm>
              <a:off x="933779" y="0"/>
              <a:ext cx="2479972" cy="1673477"/>
            </a:xfrm>
            <a:custGeom>
              <a:avLst/>
              <a:gdLst/>
              <a:ahLst/>
              <a:cxnLst/>
              <a:rect l="l" t="t" r="r" b="b"/>
              <a:pathLst>
                <a:path w="2479972" h="1673477">
                  <a:moveTo>
                    <a:pt x="0" y="0"/>
                  </a:moveTo>
                  <a:lnTo>
                    <a:pt x="2479972" y="0"/>
                  </a:lnTo>
                  <a:lnTo>
                    <a:pt x="2479972" y="1673477"/>
                  </a:lnTo>
                  <a:lnTo>
                    <a:pt x="0" y="1673477"/>
                  </a:lnTo>
                  <a:lnTo>
                    <a:pt x="0" y="0"/>
                  </a:lnTo>
                  <a:close/>
                </a:path>
              </a:pathLst>
            </a:custGeom>
            <a:blipFill>
              <a:blip r:embed="rId3"/>
              <a:stretch>
                <a:fillRect/>
              </a:stretch>
            </a:blipFill>
          </p:spPr>
        </p:sp>
        <p:sp>
          <p:nvSpPr>
            <p:cNvPr id="9" name="Freeform 9"/>
            <p:cNvSpPr/>
            <p:nvPr/>
          </p:nvSpPr>
          <p:spPr>
            <a:xfrm>
              <a:off x="0" y="200958"/>
              <a:ext cx="1141704" cy="1198217"/>
            </a:xfrm>
            <a:custGeom>
              <a:avLst/>
              <a:gdLst/>
              <a:ahLst/>
              <a:cxnLst/>
              <a:rect l="l" t="t" r="r" b="b"/>
              <a:pathLst>
                <a:path w="1141704" h="1198217">
                  <a:moveTo>
                    <a:pt x="0" y="0"/>
                  </a:moveTo>
                  <a:lnTo>
                    <a:pt x="1141704" y="0"/>
                  </a:lnTo>
                  <a:lnTo>
                    <a:pt x="1141704" y="1198217"/>
                  </a:lnTo>
                  <a:lnTo>
                    <a:pt x="0" y="1198217"/>
                  </a:lnTo>
                  <a:lnTo>
                    <a:pt x="0" y="0"/>
                  </a:lnTo>
                  <a:close/>
                </a:path>
              </a:pathLst>
            </a:custGeom>
            <a:blipFill>
              <a:blip r:embed="rId4"/>
              <a:stretch>
                <a:fillRect l="-2624" r="-2624"/>
              </a:stretch>
            </a:blipFill>
          </p:spPr>
        </p:sp>
        <p:sp>
          <p:nvSpPr>
            <p:cNvPr id="10" name="Freeform 10"/>
            <p:cNvSpPr/>
            <p:nvPr/>
          </p:nvSpPr>
          <p:spPr>
            <a:xfrm>
              <a:off x="19737644" y="237630"/>
              <a:ext cx="1588973" cy="1161546"/>
            </a:xfrm>
            <a:custGeom>
              <a:avLst/>
              <a:gdLst/>
              <a:ahLst/>
              <a:cxnLst/>
              <a:rect l="l" t="t" r="r" b="b"/>
              <a:pathLst>
                <a:path w="1588973" h="1161546">
                  <a:moveTo>
                    <a:pt x="0" y="0"/>
                  </a:moveTo>
                  <a:lnTo>
                    <a:pt x="1588973" y="0"/>
                  </a:lnTo>
                  <a:lnTo>
                    <a:pt x="1588973" y="1161545"/>
                  </a:lnTo>
                  <a:lnTo>
                    <a:pt x="0" y="1161545"/>
                  </a:lnTo>
                  <a:lnTo>
                    <a:pt x="0" y="0"/>
                  </a:lnTo>
                  <a:close/>
                </a:path>
              </a:pathLst>
            </a:custGeom>
            <a:blipFill>
              <a:blip r:embed="rId5"/>
              <a:stretch>
                <a:fillRect l="-9961" t="-27783" r="-11953" b="-38992"/>
              </a:stretch>
            </a:blipFill>
          </p:spPr>
        </p:sp>
        <p:sp>
          <p:nvSpPr>
            <p:cNvPr id="11" name="Freeform 11"/>
            <p:cNvSpPr/>
            <p:nvPr/>
          </p:nvSpPr>
          <p:spPr>
            <a:xfrm>
              <a:off x="20983875" y="237630"/>
              <a:ext cx="2687758" cy="1198217"/>
            </a:xfrm>
            <a:custGeom>
              <a:avLst/>
              <a:gdLst/>
              <a:ahLst/>
              <a:cxnLst/>
              <a:rect l="l" t="t" r="r" b="b"/>
              <a:pathLst>
                <a:path w="2687758" h="1198217">
                  <a:moveTo>
                    <a:pt x="0" y="0"/>
                  </a:moveTo>
                  <a:lnTo>
                    <a:pt x="2687758" y="0"/>
                  </a:lnTo>
                  <a:lnTo>
                    <a:pt x="2687758" y="1198217"/>
                  </a:lnTo>
                  <a:lnTo>
                    <a:pt x="0" y="1198217"/>
                  </a:lnTo>
                  <a:lnTo>
                    <a:pt x="0" y="0"/>
                  </a:lnTo>
                  <a:close/>
                </a:path>
              </a:pathLst>
            </a:custGeom>
            <a:blipFill>
              <a:blip r:embed="rId6"/>
              <a:stretch>
                <a:fillRect r="-15165" b="-13289"/>
              </a:stretch>
            </a:blipFill>
          </p:spPr>
        </p:sp>
      </p:grpSp>
      <p:sp>
        <p:nvSpPr>
          <p:cNvPr id="12" name="Freeform 12"/>
          <p:cNvSpPr/>
          <p:nvPr/>
        </p:nvSpPr>
        <p:spPr>
          <a:xfrm>
            <a:off x="342874" y="7136829"/>
            <a:ext cx="11205317" cy="2841928"/>
          </a:xfrm>
          <a:custGeom>
            <a:avLst/>
            <a:gdLst/>
            <a:ahLst/>
            <a:cxnLst/>
            <a:rect l="l" t="t" r="r" b="b"/>
            <a:pathLst>
              <a:path w="11205317" h="2841928">
                <a:moveTo>
                  <a:pt x="0" y="0"/>
                </a:moveTo>
                <a:lnTo>
                  <a:pt x="11205317" y="0"/>
                </a:lnTo>
                <a:lnTo>
                  <a:pt x="11205317" y="2841929"/>
                </a:lnTo>
                <a:lnTo>
                  <a:pt x="0" y="2841929"/>
                </a:lnTo>
                <a:lnTo>
                  <a:pt x="0" y="0"/>
                </a:lnTo>
                <a:close/>
              </a:path>
            </a:pathLst>
          </a:custGeom>
          <a:blipFill>
            <a:blip r:embed="rId7"/>
            <a:stretch>
              <a:fillRect/>
            </a:stretch>
          </a:blipFill>
        </p:spPr>
      </p:sp>
      <p:sp>
        <p:nvSpPr>
          <p:cNvPr id="13" name="Freeform 13"/>
          <p:cNvSpPr/>
          <p:nvPr/>
        </p:nvSpPr>
        <p:spPr>
          <a:xfrm rot="4706294" flipV="1">
            <a:off x="1864482" y="5287205"/>
            <a:ext cx="2171185" cy="2300870"/>
          </a:xfrm>
          <a:custGeom>
            <a:avLst/>
            <a:gdLst/>
            <a:ahLst/>
            <a:cxnLst/>
            <a:rect l="l" t="t" r="r" b="b"/>
            <a:pathLst>
              <a:path w="2171185" h="2300870">
                <a:moveTo>
                  <a:pt x="0" y="2300870"/>
                </a:moveTo>
                <a:lnTo>
                  <a:pt x="2171185" y="2300870"/>
                </a:lnTo>
                <a:lnTo>
                  <a:pt x="2171185" y="0"/>
                </a:lnTo>
                <a:lnTo>
                  <a:pt x="0" y="0"/>
                </a:lnTo>
                <a:lnTo>
                  <a:pt x="0" y="230087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6182898" y="3819081"/>
            <a:ext cx="5666708" cy="5439219"/>
          </a:xfrm>
          <a:custGeom>
            <a:avLst/>
            <a:gdLst/>
            <a:ahLst/>
            <a:cxnLst/>
            <a:rect l="l" t="t" r="r" b="b"/>
            <a:pathLst>
              <a:path w="5666708" h="5439219">
                <a:moveTo>
                  <a:pt x="0" y="0"/>
                </a:moveTo>
                <a:lnTo>
                  <a:pt x="5666708" y="0"/>
                </a:lnTo>
                <a:lnTo>
                  <a:pt x="5666708" y="5439219"/>
                </a:lnTo>
                <a:lnTo>
                  <a:pt x="0" y="5439219"/>
                </a:lnTo>
                <a:lnTo>
                  <a:pt x="0" y="0"/>
                </a:lnTo>
                <a:close/>
              </a:path>
            </a:pathLst>
          </a:custGeom>
          <a:blipFill>
            <a:blip r:embed="rId10"/>
            <a:stretch>
              <a:fillRect t="-3436"/>
            </a:stretch>
          </a:blipFill>
        </p:spPr>
      </p:sp>
      <p:sp>
        <p:nvSpPr>
          <p:cNvPr id="15" name="Freeform 15"/>
          <p:cNvSpPr/>
          <p:nvPr/>
        </p:nvSpPr>
        <p:spPr>
          <a:xfrm>
            <a:off x="12104138" y="3819081"/>
            <a:ext cx="5992461" cy="5439219"/>
          </a:xfrm>
          <a:custGeom>
            <a:avLst/>
            <a:gdLst/>
            <a:ahLst/>
            <a:cxnLst/>
            <a:rect l="l" t="t" r="r" b="b"/>
            <a:pathLst>
              <a:path w="5992461" h="5439219">
                <a:moveTo>
                  <a:pt x="0" y="0"/>
                </a:moveTo>
                <a:lnTo>
                  <a:pt x="5992461" y="0"/>
                </a:lnTo>
                <a:lnTo>
                  <a:pt x="5992461" y="5439219"/>
                </a:lnTo>
                <a:lnTo>
                  <a:pt x="0" y="5439219"/>
                </a:lnTo>
                <a:lnTo>
                  <a:pt x="0" y="0"/>
                </a:lnTo>
                <a:close/>
              </a:path>
            </a:pathLst>
          </a:custGeom>
          <a:blipFill>
            <a:blip r:embed="rId11"/>
            <a:stretch>
              <a:fillRect l="-9232"/>
            </a:stretch>
          </a:blipFill>
        </p:spPr>
      </p:sp>
      <p:sp>
        <p:nvSpPr>
          <p:cNvPr id="16" name="TextBox 16"/>
          <p:cNvSpPr txBox="1"/>
          <p:nvPr/>
        </p:nvSpPr>
        <p:spPr>
          <a:xfrm>
            <a:off x="608648" y="2997391"/>
            <a:ext cx="5798072" cy="516890"/>
          </a:xfrm>
          <a:prstGeom prst="rect">
            <a:avLst/>
          </a:prstGeom>
        </p:spPr>
        <p:txBody>
          <a:bodyPr lIns="0" tIns="0" rIns="0" bIns="0" rtlCol="0" anchor="t">
            <a:spAutoFit/>
          </a:bodyPr>
          <a:lstStyle/>
          <a:p>
            <a:pPr algn="l">
              <a:lnSpc>
                <a:spcPts val="3879"/>
              </a:lnSpc>
            </a:pPr>
            <a:r>
              <a:rPr lang="en-US" sz="3999">
                <a:solidFill>
                  <a:srgbClr val="000000"/>
                </a:solidFill>
                <a:latin typeface="Ruda Heavy"/>
                <a:ea typeface="Ruda Heavy"/>
                <a:cs typeface="Ruda Heavy"/>
                <a:sym typeface="Ruda Heavy"/>
              </a:rPr>
              <a:t>4.2.  Tiền xử lý dữ liệu</a:t>
            </a:r>
          </a:p>
        </p:txBody>
      </p:sp>
      <p:grpSp>
        <p:nvGrpSpPr>
          <p:cNvPr id="17" name="Group 17"/>
          <p:cNvGrpSpPr/>
          <p:nvPr/>
        </p:nvGrpSpPr>
        <p:grpSpPr>
          <a:xfrm>
            <a:off x="342874" y="4951257"/>
            <a:ext cx="2525059" cy="1880773"/>
            <a:chOff x="0" y="0"/>
            <a:chExt cx="3366745" cy="2507697"/>
          </a:xfrm>
        </p:grpSpPr>
        <p:grpSp>
          <p:nvGrpSpPr>
            <p:cNvPr id="18" name="Group 18"/>
            <p:cNvGrpSpPr/>
            <p:nvPr/>
          </p:nvGrpSpPr>
          <p:grpSpPr>
            <a:xfrm>
              <a:off x="0" y="0"/>
              <a:ext cx="3366745" cy="2507697"/>
              <a:chOff x="0" y="0"/>
              <a:chExt cx="759351" cy="565597"/>
            </a:xfrm>
          </p:grpSpPr>
          <p:sp>
            <p:nvSpPr>
              <p:cNvPr id="19" name="Freeform 19"/>
              <p:cNvSpPr/>
              <p:nvPr/>
            </p:nvSpPr>
            <p:spPr>
              <a:xfrm>
                <a:off x="0" y="0"/>
                <a:ext cx="759351" cy="565597"/>
              </a:xfrm>
              <a:custGeom>
                <a:avLst/>
                <a:gdLst/>
                <a:ahLst/>
                <a:cxnLst/>
                <a:rect l="l" t="t" r="r" b="b"/>
                <a:pathLst>
                  <a:path w="759351" h="565597">
                    <a:moveTo>
                      <a:pt x="79717" y="0"/>
                    </a:moveTo>
                    <a:lnTo>
                      <a:pt x="679634" y="0"/>
                    </a:lnTo>
                    <a:cubicBezTo>
                      <a:pt x="723660" y="0"/>
                      <a:pt x="759351" y="35690"/>
                      <a:pt x="759351" y="79717"/>
                    </a:cubicBezTo>
                    <a:lnTo>
                      <a:pt x="759351" y="485880"/>
                    </a:lnTo>
                    <a:cubicBezTo>
                      <a:pt x="759351" y="507022"/>
                      <a:pt x="750952" y="527299"/>
                      <a:pt x="736002" y="542249"/>
                    </a:cubicBezTo>
                    <a:cubicBezTo>
                      <a:pt x="721052" y="557198"/>
                      <a:pt x="700776" y="565597"/>
                      <a:pt x="679634" y="565597"/>
                    </a:cubicBezTo>
                    <a:lnTo>
                      <a:pt x="79717" y="565597"/>
                    </a:lnTo>
                    <a:cubicBezTo>
                      <a:pt x="58575" y="565597"/>
                      <a:pt x="38298" y="557198"/>
                      <a:pt x="23349" y="542249"/>
                    </a:cubicBezTo>
                    <a:cubicBezTo>
                      <a:pt x="8399" y="527299"/>
                      <a:pt x="0" y="507022"/>
                      <a:pt x="0" y="485880"/>
                    </a:cubicBezTo>
                    <a:lnTo>
                      <a:pt x="0" y="79717"/>
                    </a:lnTo>
                    <a:cubicBezTo>
                      <a:pt x="0" y="58575"/>
                      <a:pt x="8399" y="38298"/>
                      <a:pt x="23349" y="23349"/>
                    </a:cubicBezTo>
                    <a:cubicBezTo>
                      <a:pt x="38298" y="8399"/>
                      <a:pt x="58575" y="0"/>
                      <a:pt x="79717" y="0"/>
                    </a:cubicBezTo>
                    <a:close/>
                  </a:path>
                </a:pathLst>
              </a:custGeom>
              <a:solidFill>
                <a:srgbClr val="F7F7F7"/>
              </a:solidFill>
              <a:ln w="38100" cap="rnd">
                <a:solidFill>
                  <a:srgbClr val="4D87DD"/>
                </a:solidFill>
                <a:prstDash val="solid"/>
                <a:round/>
              </a:ln>
            </p:spPr>
          </p:sp>
          <p:sp>
            <p:nvSpPr>
              <p:cNvPr id="20" name="TextBox 20"/>
              <p:cNvSpPr txBox="1"/>
              <p:nvPr/>
            </p:nvSpPr>
            <p:spPr>
              <a:xfrm>
                <a:off x="0" y="-57150"/>
                <a:ext cx="759351" cy="622747"/>
              </a:xfrm>
              <a:prstGeom prst="rect">
                <a:avLst/>
              </a:prstGeom>
            </p:spPr>
            <p:txBody>
              <a:bodyPr lIns="50800" tIns="50800" rIns="50800" bIns="50800" rtlCol="0" anchor="ctr"/>
              <a:lstStyle/>
              <a:p>
                <a:pPr algn="ctr">
                  <a:lnSpc>
                    <a:spcPts val="2520"/>
                  </a:lnSpc>
                </a:pPr>
                <a:endParaRPr/>
              </a:p>
            </p:txBody>
          </p:sp>
        </p:grpSp>
        <p:sp>
          <p:nvSpPr>
            <p:cNvPr id="21" name="TextBox 21"/>
            <p:cNvSpPr txBox="1"/>
            <p:nvPr/>
          </p:nvSpPr>
          <p:spPr>
            <a:xfrm>
              <a:off x="210781" y="664357"/>
              <a:ext cx="2945183" cy="1131359"/>
            </a:xfrm>
            <a:prstGeom prst="rect">
              <a:avLst/>
            </a:prstGeom>
          </p:spPr>
          <p:txBody>
            <a:bodyPr lIns="0" tIns="0" rIns="0" bIns="0" rtlCol="0" anchor="t">
              <a:spAutoFit/>
            </a:bodyPr>
            <a:lstStyle/>
            <a:p>
              <a:pPr algn="ctr">
                <a:lnSpc>
                  <a:spcPts val="3499"/>
                </a:lnSpc>
              </a:pPr>
              <a:r>
                <a:rPr lang="en-US" sz="2499">
                  <a:solidFill>
                    <a:srgbClr val="000000"/>
                  </a:solidFill>
                  <a:latin typeface="Roboto Bold"/>
                  <a:ea typeface="Roboto Bold"/>
                  <a:cs typeface="Roboto Bold"/>
                  <a:sym typeface="Roboto Bold"/>
                </a:rPr>
                <a:t>Giảm chiều dữ liệu</a:t>
              </a:r>
            </a:p>
          </p:txBody>
        </p:sp>
      </p:grpSp>
      <p:sp>
        <p:nvSpPr>
          <p:cNvPr id="22" name="TextBox 22"/>
          <p:cNvSpPr txBox="1"/>
          <p:nvPr/>
        </p:nvSpPr>
        <p:spPr>
          <a:xfrm>
            <a:off x="7064325" y="2802764"/>
            <a:ext cx="3903855" cy="772795"/>
          </a:xfrm>
          <a:prstGeom prst="rect">
            <a:avLst/>
          </a:prstGeom>
        </p:spPr>
        <p:txBody>
          <a:bodyPr lIns="0" tIns="0" rIns="0" bIns="0" rtlCol="0" anchor="t">
            <a:spAutoFit/>
          </a:bodyPr>
          <a:lstStyle/>
          <a:p>
            <a:pPr algn="ctr">
              <a:lnSpc>
                <a:spcPts val="3079"/>
              </a:lnSpc>
            </a:pPr>
            <a:r>
              <a:rPr lang="en-US" sz="2199">
                <a:solidFill>
                  <a:srgbClr val="000000"/>
                </a:solidFill>
                <a:latin typeface="Roboto Bold"/>
                <a:ea typeface="Roboto Bold"/>
                <a:cs typeface="Roboto Bold"/>
                <a:sym typeface="Roboto Bold"/>
              </a:rPr>
              <a:t>Biểu đồ tương quan của features dạng num</a:t>
            </a:r>
          </a:p>
        </p:txBody>
      </p:sp>
      <p:sp>
        <p:nvSpPr>
          <p:cNvPr id="23" name="TextBox 23"/>
          <p:cNvSpPr txBox="1"/>
          <p:nvPr/>
        </p:nvSpPr>
        <p:spPr>
          <a:xfrm>
            <a:off x="12950234" y="2802764"/>
            <a:ext cx="3903855" cy="772795"/>
          </a:xfrm>
          <a:prstGeom prst="rect">
            <a:avLst/>
          </a:prstGeom>
        </p:spPr>
        <p:txBody>
          <a:bodyPr lIns="0" tIns="0" rIns="0" bIns="0" rtlCol="0" anchor="t">
            <a:spAutoFit/>
          </a:bodyPr>
          <a:lstStyle/>
          <a:p>
            <a:pPr algn="ctr">
              <a:lnSpc>
                <a:spcPts val="3079"/>
              </a:lnSpc>
            </a:pPr>
            <a:r>
              <a:rPr lang="en-US" sz="2199">
                <a:solidFill>
                  <a:srgbClr val="000000"/>
                </a:solidFill>
                <a:latin typeface="Roboto Bold"/>
                <a:ea typeface="Roboto Bold"/>
                <a:cs typeface="Roboto Bold"/>
                <a:sym typeface="Roboto Bold"/>
              </a:rPr>
              <a:t>Biểu đồ tương quan của features dạng object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p:nvPr/>
        </p:nvGrpSpPr>
        <p:grpSpPr>
          <a:xfrm>
            <a:off x="342874" y="-13920"/>
            <a:ext cx="17753725" cy="1255108"/>
            <a:chOff x="0" y="0"/>
            <a:chExt cx="23671633" cy="1673477"/>
          </a:xfrm>
        </p:grpSpPr>
        <p:sp>
          <p:nvSpPr>
            <p:cNvPr id="3" name="Freeform 3"/>
            <p:cNvSpPr/>
            <p:nvPr/>
          </p:nvSpPr>
          <p:spPr>
            <a:xfrm>
              <a:off x="933779" y="0"/>
              <a:ext cx="2479972" cy="1673477"/>
            </a:xfrm>
            <a:custGeom>
              <a:avLst/>
              <a:gdLst/>
              <a:ahLst/>
              <a:cxnLst/>
              <a:rect l="l" t="t" r="r" b="b"/>
              <a:pathLst>
                <a:path w="2479972" h="1673477">
                  <a:moveTo>
                    <a:pt x="0" y="0"/>
                  </a:moveTo>
                  <a:lnTo>
                    <a:pt x="2479972" y="0"/>
                  </a:lnTo>
                  <a:lnTo>
                    <a:pt x="2479972" y="1673477"/>
                  </a:lnTo>
                  <a:lnTo>
                    <a:pt x="0" y="1673477"/>
                  </a:lnTo>
                  <a:lnTo>
                    <a:pt x="0" y="0"/>
                  </a:lnTo>
                  <a:close/>
                </a:path>
              </a:pathLst>
            </a:custGeom>
            <a:blipFill>
              <a:blip r:embed="rId2"/>
              <a:stretch>
                <a:fillRect/>
              </a:stretch>
            </a:blipFill>
          </p:spPr>
        </p:sp>
        <p:sp>
          <p:nvSpPr>
            <p:cNvPr id="4" name="Freeform 4"/>
            <p:cNvSpPr/>
            <p:nvPr/>
          </p:nvSpPr>
          <p:spPr>
            <a:xfrm>
              <a:off x="0" y="200958"/>
              <a:ext cx="1141704" cy="1198217"/>
            </a:xfrm>
            <a:custGeom>
              <a:avLst/>
              <a:gdLst/>
              <a:ahLst/>
              <a:cxnLst/>
              <a:rect l="l" t="t" r="r" b="b"/>
              <a:pathLst>
                <a:path w="1141704" h="1198217">
                  <a:moveTo>
                    <a:pt x="0" y="0"/>
                  </a:moveTo>
                  <a:lnTo>
                    <a:pt x="1141704" y="0"/>
                  </a:lnTo>
                  <a:lnTo>
                    <a:pt x="1141704" y="1198217"/>
                  </a:lnTo>
                  <a:lnTo>
                    <a:pt x="0" y="1198217"/>
                  </a:lnTo>
                  <a:lnTo>
                    <a:pt x="0" y="0"/>
                  </a:lnTo>
                  <a:close/>
                </a:path>
              </a:pathLst>
            </a:custGeom>
            <a:blipFill>
              <a:blip r:embed="rId3"/>
              <a:stretch>
                <a:fillRect l="-2624" r="-2624"/>
              </a:stretch>
            </a:blipFill>
          </p:spPr>
        </p:sp>
        <p:sp>
          <p:nvSpPr>
            <p:cNvPr id="5" name="Freeform 5"/>
            <p:cNvSpPr/>
            <p:nvPr/>
          </p:nvSpPr>
          <p:spPr>
            <a:xfrm>
              <a:off x="19737644" y="237630"/>
              <a:ext cx="1588973" cy="1161546"/>
            </a:xfrm>
            <a:custGeom>
              <a:avLst/>
              <a:gdLst/>
              <a:ahLst/>
              <a:cxnLst/>
              <a:rect l="l" t="t" r="r" b="b"/>
              <a:pathLst>
                <a:path w="1588973" h="1161546">
                  <a:moveTo>
                    <a:pt x="0" y="0"/>
                  </a:moveTo>
                  <a:lnTo>
                    <a:pt x="1588973" y="0"/>
                  </a:lnTo>
                  <a:lnTo>
                    <a:pt x="1588973" y="1161545"/>
                  </a:lnTo>
                  <a:lnTo>
                    <a:pt x="0" y="1161545"/>
                  </a:lnTo>
                  <a:lnTo>
                    <a:pt x="0" y="0"/>
                  </a:lnTo>
                  <a:close/>
                </a:path>
              </a:pathLst>
            </a:custGeom>
            <a:blipFill>
              <a:blip r:embed="rId4"/>
              <a:stretch>
                <a:fillRect l="-9961" t="-27783" r="-11953" b="-38992"/>
              </a:stretch>
            </a:blipFill>
          </p:spPr>
        </p:sp>
        <p:sp>
          <p:nvSpPr>
            <p:cNvPr id="6" name="Freeform 6"/>
            <p:cNvSpPr/>
            <p:nvPr/>
          </p:nvSpPr>
          <p:spPr>
            <a:xfrm>
              <a:off x="20983875" y="237630"/>
              <a:ext cx="2687758" cy="1198217"/>
            </a:xfrm>
            <a:custGeom>
              <a:avLst/>
              <a:gdLst/>
              <a:ahLst/>
              <a:cxnLst/>
              <a:rect l="l" t="t" r="r" b="b"/>
              <a:pathLst>
                <a:path w="2687758" h="1198217">
                  <a:moveTo>
                    <a:pt x="0" y="0"/>
                  </a:moveTo>
                  <a:lnTo>
                    <a:pt x="2687758" y="0"/>
                  </a:lnTo>
                  <a:lnTo>
                    <a:pt x="2687758" y="1198217"/>
                  </a:lnTo>
                  <a:lnTo>
                    <a:pt x="0" y="1198217"/>
                  </a:lnTo>
                  <a:lnTo>
                    <a:pt x="0" y="0"/>
                  </a:lnTo>
                  <a:close/>
                </a:path>
              </a:pathLst>
            </a:custGeom>
            <a:blipFill>
              <a:blip r:embed="rId5"/>
              <a:stretch>
                <a:fillRect r="-15165" b="-13289"/>
              </a:stretch>
            </a:blipFill>
          </p:spPr>
        </p:sp>
      </p:grpSp>
      <p:sp>
        <p:nvSpPr>
          <p:cNvPr id="7" name="Freeform 7"/>
          <p:cNvSpPr/>
          <p:nvPr/>
        </p:nvSpPr>
        <p:spPr>
          <a:xfrm rot="3459258" flipH="1">
            <a:off x="7757223" y="4520942"/>
            <a:ext cx="1025842" cy="1598338"/>
          </a:xfrm>
          <a:custGeom>
            <a:avLst/>
            <a:gdLst/>
            <a:ahLst/>
            <a:cxnLst/>
            <a:rect l="l" t="t" r="r" b="b"/>
            <a:pathLst>
              <a:path w="1025842" h="1598338">
                <a:moveTo>
                  <a:pt x="1025842" y="0"/>
                </a:moveTo>
                <a:lnTo>
                  <a:pt x="0" y="0"/>
                </a:lnTo>
                <a:lnTo>
                  <a:pt x="0" y="1598338"/>
                </a:lnTo>
                <a:lnTo>
                  <a:pt x="1025842" y="1598338"/>
                </a:lnTo>
                <a:lnTo>
                  <a:pt x="102584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608648" y="5795104"/>
            <a:ext cx="10630393" cy="3846524"/>
          </a:xfrm>
          <a:custGeom>
            <a:avLst/>
            <a:gdLst/>
            <a:ahLst/>
            <a:cxnLst/>
            <a:rect l="l" t="t" r="r" b="b"/>
            <a:pathLst>
              <a:path w="10630393" h="3846524">
                <a:moveTo>
                  <a:pt x="0" y="0"/>
                </a:moveTo>
                <a:lnTo>
                  <a:pt x="10630393" y="0"/>
                </a:lnTo>
                <a:lnTo>
                  <a:pt x="10630393" y="3846524"/>
                </a:lnTo>
                <a:lnTo>
                  <a:pt x="0" y="3846524"/>
                </a:lnTo>
                <a:lnTo>
                  <a:pt x="0" y="0"/>
                </a:lnTo>
                <a:close/>
              </a:path>
            </a:pathLst>
          </a:custGeom>
          <a:blipFill>
            <a:blip r:embed="rId8"/>
            <a:stretch>
              <a:fillRect r="-25680" b="-25680"/>
            </a:stretch>
          </a:blipFill>
          <a:ln w="38100" cap="sq">
            <a:solidFill>
              <a:srgbClr val="000000"/>
            </a:solidFill>
            <a:prstDash val="sysDot"/>
            <a:miter/>
          </a:ln>
        </p:spPr>
      </p:sp>
      <p:sp>
        <p:nvSpPr>
          <p:cNvPr id="9" name="Freeform 9"/>
          <p:cNvSpPr/>
          <p:nvPr/>
        </p:nvSpPr>
        <p:spPr>
          <a:xfrm>
            <a:off x="11741314" y="3714306"/>
            <a:ext cx="5927321" cy="5927321"/>
          </a:xfrm>
          <a:custGeom>
            <a:avLst/>
            <a:gdLst/>
            <a:ahLst/>
            <a:cxnLst/>
            <a:rect l="l" t="t" r="r" b="b"/>
            <a:pathLst>
              <a:path w="5927321" h="5927321">
                <a:moveTo>
                  <a:pt x="0" y="0"/>
                </a:moveTo>
                <a:lnTo>
                  <a:pt x="5927321" y="0"/>
                </a:lnTo>
                <a:lnTo>
                  <a:pt x="5927321" y="5927322"/>
                </a:lnTo>
                <a:lnTo>
                  <a:pt x="0" y="5927322"/>
                </a:lnTo>
                <a:lnTo>
                  <a:pt x="0" y="0"/>
                </a:lnTo>
                <a:close/>
              </a:path>
            </a:pathLst>
          </a:custGeom>
          <a:blipFill>
            <a:blip r:embed="rId9"/>
            <a:stretch>
              <a:fillRect/>
            </a:stretch>
          </a:blipFill>
        </p:spPr>
      </p:sp>
      <p:sp>
        <p:nvSpPr>
          <p:cNvPr id="10" name="TextBox 10"/>
          <p:cNvSpPr txBox="1"/>
          <p:nvPr/>
        </p:nvSpPr>
        <p:spPr>
          <a:xfrm>
            <a:off x="608648" y="2997391"/>
            <a:ext cx="6200504" cy="516890"/>
          </a:xfrm>
          <a:prstGeom prst="rect">
            <a:avLst/>
          </a:prstGeom>
        </p:spPr>
        <p:txBody>
          <a:bodyPr lIns="0" tIns="0" rIns="0" bIns="0" rtlCol="0" anchor="t">
            <a:spAutoFit/>
          </a:bodyPr>
          <a:lstStyle/>
          <a:p>
            <a:pPr algn="l">
              <a:lnSpc>
                <a:spcPts val="3879"/>
              </a:lnSpc>
            </a:pPr>
            <a:r>
              <a:rPr lang="en-US" sz="3999" b="1">
                <a:solidFill>
                  <a:srgbClr val="000000"/>
                </a:solidFill>
                <a:latin typeface="Ruda Heavy" panose="020B0604020202020204" charset="0"/>
                <a:ea typeface="Roboto Slab" panose="020B0604020202020204" charset="0"/>
                <a:cs typeface="Ruda Heavy"/>
                <a:sym typeface="Ruda Heavy"/>
              </a:rPr>
              <a:t>4.2.  Tiền xử lý dữ liệu</a:t>
            </a:r>
          </a:p>
        </p:txBody>
      </p:sp>
      <p:grpSp>
        <p:nvGrpSpPr>
          <p:cNvPr id="11" name="Group 11"/>
          <p:cNvGrpSpPr/>
          <p:nvPr/>
        </p:nvGrpSpPr>
        <p:grpSpPr>
          <a:xfrm>
            <a:off x="8713983" y="3714306"/>
            <a:ext cx="2525059" cy="1880773"/>
            <a:chOff x="0" y="0"/>
            <a:chExt cx="3366745" cy="2507697"/>
          </a:xfrm>
        </p:grpSpPr>
        <p:grpSp>
          <p:nvGrpSpPr>
            <p:cNvPr id="12" name="Group 12"/>
            <p:cNvGrpSpPr/>
            <p:nvPr/>
          </p:nvGrpSpPr>
          <p:grpSpPr>
            <a:xfrm>
              <a:off x="0" y="0"/>
              <a:ext cx="3366745" cy="2507697"/>
              <a:chOff x="0" y="0"/>
              <a:chExt cx="759351" cy="565597"/>
            </a:xfrm>
          </p:grpSpPr>
          <p:sp>
            <p:nvSpPr>
              <p:cNvPr id="13" name="Freeform 13"/>
              <p:cNvSpPr/>
              <p:nvPr/>
            </p:nvSpPr>
            <p:spPr>
              <a:xfrm>
                <a:off x="0" y="0"/>
                <a:ext cx="759351" cy="565597"/>
              </a:xfrm>
              <a:custGeom>
                <a:avLst/>
                <a:gdLst/>
                <a:ahLst/>
                <a:cxnLst/>
                <a:rect l="l" t="t" r="r" b="b"/>
                <a:pathLst>
                  <a:path w="759351" h="565597">
                    <a:moveTo>
                      <a:pt x="79717" y="0"/>
                    </a:moveTo>
                    <a:lnTo>
                      <a:pt x="679634" y="0"/>
                    </a:lnTo>
                    <a:cubicBezTo>
                      <a:pt x="723660" y="0"/>
                      <a:pt x="759351" y="35690"/>
                      <a:pt x="759351" y="79717"/>
                    </a:cubicBezTo>
                    <a:lnTo>
                      <a:pt x="759351" y="485880"/>
                    </a:lnTo>
                    <a:cubicBezTo>
                      <a:pt x="759351" y="507022"/>
                      <a:pt x="750952" y="527299"/>
                      <a:pt x="736002" y="542249"/>
                    </a:cubicBezTo>
                    <a:cubicBezTo>
                      <a:pt x="721052" y="557198"/>
                      <a:pt x="700776" y="565597"/>
                      <a:pt x="679634" y="565597"/>
                    </a:cubicBezTo>
                    <a:lnTo>
                      <a:pt x="79717" y="565597"/>
                    </a:lnTo>
                    <a:cubicBezTo>
                      <a:pt x="58575" y="565597"/>
                      <a:pt x="38298" y="557198"/>
                      <a:pt x="23349" y="542249"/>
                    </a:cubicBezTo>
                    <a:cubicBezTo>
                      <a:pt x="8399" y="527299"/>
                      <a:pt x="0" y="507022"/>
                      <a:pt x="0" y="485880"/>
                    </a:cubicBezTo>
                    <a:lnTo>
                      <a:pt x="0" y="79717"/>
                    </a:lnTo>
                    <a:cubicBezTo>
                      <a:pt x="0" y="58575"/>
                      <a:pt x="8399" y="38298"/>
                      <a:pt x="23349" y="23349"/>
                    </a:cubicBezTo>
                    <a:cubicBezTo>
                      <a:pt x="38298" y="8399"/>
                      <a:pt x="58575" y="0"/>
                      <a:pt x="79717" y="0"/>
                    </a:cubicBezTo>
                    <a:close/>
                  </a:path>
                </a:pathLst>
              </a:custGeom>
              <a:solidFill>
                <a:srgbClr val="F7F7F7"/>
              </a:solidFill>
              <a:ln w="38100" cap="rnd">
                <a:solidFill>
                  <a:srgbClr val="077341"/>
                </a:solidFill>
                <a:prstDash val="solid"/>
                <a:round/>
              </a:ln>
            </p:spPr>
          </p:sp>
          <p:sp>
            <p:nvSpPr>
              <p:cNvPr id="14" name="TextBox 14"/>
              <p:cNvSpPr txBox="1"/>
              <p:nvPr/>
            </p:nvSpPr>
            <p:spPr>
              <a:xfrm>
                <a:off x="0" y="-57150"/>
                <a:ext cx="759351" cy="622747"/>
              </a:xfrm>
              <a:prstGeom prst="rect">
                <a:avLst/>
              </a:prstGeom>
            </p:spPr>
            <p:txBody>
              <a:bodyPr lIns="50800" tIns="50800" rIns="50800" bIns="50800" rtlCol="0" anchor="ctr"/>
              <a:lstStyle/>
              <a:p>
                <a:pPr algn="ctr">
                  <a:lnSpc>
                    <a:spcPts val="2520"/>
                  </a:lnSpc>
                </a:pPr>
                <a:endParaRPr/>
              </a:p>
            </p:txBody>
          </p:sp>
        </p:grpSp>
        <p:sp>
          <p:nvSpPr>
            <p:cNvPr id="15" name="TextBox 15"/>
            <p:cNvSpPr txBox="1"/>
            <p:nvPr/>
          </p:nvSpPr>
          <p:spPr>
            <a:xfrm>
              <a:off x="210781" y="664357"/>
              <a:ext cx="2945183" cy="1131359"/>
            </a:xfrm>
            <a:prstGeom prst="rect">
              <a:avLst/>
            </a:prstGeom>
          </p:spPr>
          <p:txBody>
            <a:bodyPr lIns="0" tIns="0" rIns="0" bIns="0" rtlCol="0" anchor="t">
              <a:spAutoFit/>
            </a:bodyPr>
            <a:lstStyle/>
            <a:p>
              <a:pPr algn="ctr">
                <a:lnSpc>
                  <a:spcPts val="3499"/>
                </a:lnSpc>
              </a:pPr>
              <a:r>
                <a:rPr lang="en-US" sz="2499">
                  <a:solidFill>
                    <a:srgbClr val="000000"/>
                  </a:solidFill>
                  <a:latin typeface="Roboto Bold"/>
                  <a:ea typeface="Roboto Bold"/>
                  <a:cs typeface="Roboto Bold"/>
                  <a:sym typeface="Roboto Bold"/>
                </a:rPr>
                <a:t>Chuẩn hóa dữ liệu</a:t>
              </a:r>
            </a:p>
          </p:txBody>
        </p:sp>
      </p:grpSp>
      <p:sp>
        <p:nvSpPr>
          <p:cNvPr id="16" name="Freeform 16"/>
          <p:cNvSpPr/>
          <p:nvPr/>
        </p:nvSpPr>
        <p:spPr>
          <a:xfrm>
            <a:off x="-3507013" y="613634"/>
            <a:ext cx="13651751" cy="1989390"/>
          </a:xfrm>
          <a:custGeom>
            <a:avLst/>
            <a:gdLst/>
            <a:ahLst/>
            <a:cxnLst/>
            <a:rect l="l" t="t" r="r" b="b"/>
            <a:pathLst>
              <a:path w="13651751" h="1989390">
                <a:moveTo>
                  <a:pt x="0" y="0"/>
                </a:moveTo>
                <a:lnTo>
                  <a:pt x="13651751" y="0"/>
                </a:lnTo>
                <a:lnTo>
                  <a:pt x="13651751" y="1989389"/>
                </a:lnTo>
                <a:lnTo>
                  <a:pt x="0" y="1989389"/>
                </a:lnTo>
                <a:lnTo>
                  <a:pt x="0" y="0"/>
                </a:lnTo>
                <a:close/>
              </a:path>
            </a:pathLst>
          </a:custGeom>
          <a:blipFill>
            <a:blip r:embed="rId10"/>
            <a:stretch>
              <a:fillRect t="-180" b="-180"/>
            </a:stretch>
          </a:blipFill>
        </p:spPr>
      </p:sp>
      <p:grpSp>
        <p:nvGrpSpPr>
          <p:cNvPr id="17" name="Group 17"/>
          <p:cNvGrpSpPr/>
          <p:nvPr/>
        </p:nvGrpSpPr>
        <p:grpSpPr>
          <a:xfrm>
            <a:off x="-3312665" y="1182017"/>
            <a:ext cx="13263054" cy="1133461"/>
            <a:chOff x="0" y="0"/>
            <a:chExt cx="3610825" cy="308581"/>
          </a:xfrm>
        </p:grpSpPr>
        <p:sp>
          <p:nvSpPr>
            <p:cNvPr id="18" name="Freeform 18"/>
            <p:cNvSpPr/>
            <p:nvPr/>
          </p:nvSpPr>
          <p:spPr>
            <a:xfrm>
              <a:off x="0" y="0"/>
              <a:ext cx="3610825" cy="308581"/>
            </a:xfrm>
            <a:custGeom>
              <a:avLst/>
              <a:gdLst/>
              <a:ahLst/>
              <a:cxnLst/>
              <a:rect l="l" t="t" r="r" b="b"/>
              <a:pathLst>
                <a:path w="3610825" h="308581">
                  <a:moveTo>
                    <a:pt x="3407625" y="0"/>
                  </a:moveTo>
                  <a:cubicBezTo>
                    <a:pt x="3519849" y="0"/>
                    <a:pt x="3610825" y="69078"/>
                    <a:pt x="3610825" y="154291"/>
                  </a:cubicBezTo>
                  <a:cubicBezTo>
                    <a:pt x="3610825" y="239503"/>
                    <a:pt x="3519849" y="308581"/>
                    <a:pt x="3407625" y="308581"/>
                  </a:cubicBezTo>
                  <a:lnTo>
                    <a:pt x="203200" y="308581"/>
                  </a:lnTo>
                  <a:cubicBezTo>
                    <a:pt x="90976" y="308581"/>
                    <a:pt x="0" y="239503"/>
                    <a:pt x="0" y="154291"/>
                  </a:cubicBezTo>
                  <a:cubicBezTo>
                    <a:pt x="0" y="69078"/>
                    <a:pt x="90976" y="0"/>
                    <a:pt x="203200" y="0"/>
                  </a:cubicBezTo>
                  <a:close/>
                </a:path>
              </a:pathLst>
            </a:custGeom>
            <a:solidFill>
              <a:srgbClr val="FFFFFF"/>
            </a:solidFill>
          </p:spPr>
        </p:sp>
        <p:sp>
          <p:nvSpPr>
            <p:cNvPr id="19" name="TextBox 19"/>
            <p:cNvSpPr txBox="1"/>
            <p:nvPr/>
          </p:nvSpPr>
          <p:spPr>
            <a:xfrm>
              <a:off x="0" y="-28575"/>
              <a:ext cx="3610825" cy="337156"/>
            </a:xfrm>
            <a:prstGeom prst="rect">
              <a:avLst/>
            </a:prstGeom>
          </p:spPr>
          <p:txBody>
            <a:bodyPr lIns="50800" tIns="50800" rIns="50800" bIns="50800" rtlCol="0" anchor="ctr"/>
            <a:lstStyle/>
            <a:p>
              <a:pPr algn="ctr">
                <a:lnSpc>
                  <a:spcPts val="1885"/>
                </a:lnSpc>
              </a:pPr>
              <a:endParaRPr/>
            </a:p>
          </p:txBody>
        </p:sp>
      </p:grpSp>
      <p:sp>
        <p:nvSpPr>
          <p:cNvPr id="20" name="TextBox 20"/>
          <p:cNvSpPr txBox="1"/>
          <p:nvPr/>
        </p:nvSpPr>
        <p:spPr>
          <a:xfrm>
            <a:off x="342874" y="1267742"/>
            <a:ext cx="9310387" cy="1047736"/>
          </a:xfrm>
          <a:prstGeom prst="rect">
            <a:avLst/>
          </a:prstGeom>
        </p:spPr>
        <p:txBody>
          <a:bodyPr lIns="0" tIns="0" rIns="0" bIns="0" rtlCol="0" anchor="t">
            <a:spAutoFit/>
          </a:bodyPr>
          <a:lstStyle/>
          <a:p>
            <a:pPr algn="l">
              <a:lnSpc>
                <a:spcPts val="8024"/>
              </a:lnSpc>
            </a:pPr>
            <a:r>
              <a:rPr lang="en-US" sz="7499">
                <a:solidFill>
                  <a:srgbClr val="438E20"/>
                </a:solidFill>
                <a:latin typeface="Roboto Bold"/>
                <a:ea typeface="Roboto Bold"/>
                <a:cs typeface="Roboto Bold"/>
                <a:sym typeface="Roboto Bold"/>
              </a:rPr>
              <a:t>4.Xây dựng mô hình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p:nvPr/>
        </p:nvGrpSpPr>
        <p:grpSpPr>
          <a:xfrm>
            <a:off x="342874" y="-13920"/>
            <a:ext cx="17753725" cy="1255108"/>
            <a:chOff x="0" y="0"/>
            <a:chExt cx="23671633" cy="1673477"/>
          </a:xfrm>
        </p:grpSpPr>
        <p:sp>
          <p:nvSpPr>
            <p:cNvPr id="3" name="Freeform 3"/>
            <p:cNvSpPr/>
            <p:nvPr/>
          </p:nvSpPr>
          <p:spPr>
            <a:xfrm>
              <a:off x="933779" y="0"/>
              <a:ext cx="2479972" cy="1673477"/>
            </a:xfrm>
            <a:custGeom>
              <a:avLst/>
              <a:gdLst/>
              <a:ahLst/>
              <a:cxnLst/>
              <a:rect l="l" t="t" r="r" b="b"/>
              <a:pathLst>
                <a:path w="2479972" h="1673477">
                  <a:moveTo>
                    <a:pt x="0" y="0"/>
                  </a:moveTo>
                  <a:lnTo>
                    <a:pt x="2479972" y="0"/>
                  </a:lnTo>
                  <a:lnTo>
                    <a:pt x="2479972" y="1673477"/>
                  </a:lnTo>
                  <a:lnTo>
                    <a:pt x="0" y="1673477"/>
                  </a:lnTo>
                  <a:lnTo>
                    <a:pt x="0" y="0"/>
                  </a:lnTo>
                  <a:close/>
                </a:path>
              </a:pathLst>
            </a:custGeom>
            <a:blipFill>
              <a:blip r:embed="rId3"/>
              <a:stretch>
                <a:fillRect/>
              </a:stretch>
            </a:blipFill>
          </p:spPr>
        </p:sp>
        <p:sp>
          <p:nvSpPr>
            <p:cNvPr id="4" name="Freeform 4"/>
            <p:cNvSpPr/>
            <p:nvPr/>
          </p:nvSpPr>
          <p:spPr>
            <a:xfrm>
              <a:off x="0" y="200958"/>
              <a:ext cx="1141704" cy="1198217"/>
            </a:xfrm>
            <a:custGeom>
              <a:avLst/>
              <a:gdLst/>
              <a:ahLst/>
              <a:cxnLst/>
              <a:rect l="l" t="t" r="r" b="b"/>
              <a:pathLst>
                <a:path w="1141704" h="1198217">
                  <a:moveTo>
                    <a:pt x="0" y="0"/>
                  </a:moveTo>
                  <a:lnTo>
                    <a:pt x="1141704" y="0"/>
                  </a:lnTo>
                  <a:lnTo>
                    <a:pt x="1141704" y="1198217"/>
                  </a:lnTo>
                  <a:lnTo>
                    <a:pt x="0" y="1198217"/>
                  </a:lnTo>
                  <a:lnTo>
                    <a:pt x="0" y="0"/>
                  </a:lnTo>
                  <a:close/>
                </a:path>
              </a:pathLst>
            </a:custGeom>
            <a:blipFill>
              <a:blip r:embed="rId4"/>
              <a:stretch>
                <a:fillRect l="-2624" r="-2624"/>
              </a:stretch>
            </a:blipFill>
          </p:spPr>
        </p:sp>
        <p:sp>
          <p:nvSpPr>
            <p:cNvPr id="5" name="Freeform 5"/>
            <p:cNvSpPr/>
            <p:nvPr/>
          </p:nvSpPr>
          <p:spPr>
            <a:xfrm>
              <a:off x="19737644" y="237630"/>
              <a:ext cx="1588973" cy="1161546"/>
            </a:xfrm>
            <a:custGeom>
              <a:avLst/>
              <a:gdLst/>
              <a:ahLst/>
              <a:cxnLst/>
              <a:rect l="l" t="t" r="r" b="b"/>
              <a:pathLst>
                <a:path w="1588973" h="1161546">
                  <a:moveTo>
                    <a:pt x="0" y="0"/>
                  </a:moveTo>
                  <a:lnTo>
                    <a:pt x="1588973" y="0"/>
                  </a:lnTo>
                  <a:lnTo>
                    <a:pt x="1588973" y="1161545"/>
                  </a:lnTo>
                  <a:lnTo>
                    <a:pt x="0" y="1161545"/>
                  </a:lnTo>
                  <a:lnTo>
                    <a:pt x="0" y="0"/>
                  </a:lnTo>
                  <a:close/>
                </a:path>
              </a:pathLst>
            </a:custGeom>
            <a:blipFill>
              <a:blip r:embed="rId5"/>
              <a:stretch>
                <a:fillRect l="-9961" t="-27783" r="-11953" b="-38992"/>
              </a:stretch>
            </a:blipFill>
          </p:spPr>
        </p:sp>
        <p:sp>
          <p:nvSpPr>
            <p:cNvPr id="6" name="Freeform 6"/>
            <p:cNvSpPr/>
            <p:nvPr/>
          </p:nvSpPr>
          <p:spPr>
            <a:xfrm>
              <a:off x="20983875" y="237630"/>
              <a:ext cx="2687758" cy="1198217"/>
            </a:xfrm>
            <a:custGeom>
              <a:avLst/>
              <a:gdLst/>
              <a:ahLst/>
              <a:cxnLst/>
              <a:rect l="l" t="t" r="r" b="b"/>
              <a:pathLst>
                <a:path w="2687758" h="1198217">
                  <a:moveTo>
                    <a:pt x="0" y="0"/>
                  </a:moveTo>
                  <a:lnTo>
                    <a:pt x="2687758" y="0"/>
                  </a:lnTo>
                  <a:lnTo>
                    <a:pt x="2687758" y="1198217"/>
                  </a:lnTo>
                  <a:lnTo>
                    <a:pt x="0" y="1198217"/>
                  </a:lnTo>
                  <a:lnTo>
                    <a:pt x="0" y="0"/>
                  </a:lnTo>
                  <a:close/>
                </a:path>
              </a:pathLst>
            </a:custGeom>
            <a:blipFill>
              <a:blip r:embed="rId6"/>
              <a:stretch>
                <a:fillRect r="-15165" b="-13289"/>
              </a:stretch>
            </a:blipFill>
          </p:spPr>
        </p:sp>
      </p:grpSp>
      <p:sp>
        <p:nvSpPr>
          <p:cNvPr id="7" name="Freeform 7"/>
          <p:cNvSpPr/>
          <p:nvPr/>
        </p:nvSpPr>
        <p:spPr>
          <a:xfrm>
            <a:off x="-3507013" y="613634"/>
            <a:ext cx="13651751" cy="1989390"/>
          </a:xfrm>
          <a:custGeom>
            <a:avLst/>
            <a:gdLst/>
            <a:ahLst/>
            <a:cxnLst/>
            <a:rect l="l" t="t" r="r" b="b"/>
            <a:pathLst>
              <a:path w="13651751" h="1989390">
                <a:moveTo>
                  <a:pt x="0" y="0"/>
                </a:moveTo>
                <a:lnTo>
                  <a:pt x="13651751" y="0"/>
                </a:lnTo>
                <a:lnTo>
                  <a:pt x="13651751" y="1989389"/>
                </a:lnTo>
                <a:lnTo>
                  <a:pt x="0" y="1989389"/>
                </a:lnTo>
                <a:lnTo>
                  <a:pt x="0" y="0"/>
                </a:lnTo>
                <a:close/>
              </a:path>
            </a:pathLst>
          </a:custGeom>
          <a:blipFill>
            <a:blip r:embed="rId7"/>
            <a:stretch>
              <a:fillRect t="-180" b="-180"/>
            </a:stretch>
          </a:blipFill>
        </p:spPr>
      </p:sp>
      <p:grpSp>
        <p:nvGrpSpPr>
          <p:cNvPr id="8" name="Group 8"/>
          <p:cNvGrpSpPr/>
          <p:nvPr/>
        </p:nvGrpSpPr>
        <p:grpSpPr>
          <a:xfrm>
            <a:off x="-3312665" y="1182017"/>
            <a:ext cx="13263054" cy="1133461"/>
            <a:chOff x="0" y="0"/>
            <a:chExt cx="3610825" cy="308581"/>
          </a:xfrm>
        </p:grpSpPr>
        <p:sp>
          <p:nvSpPr>
            <p:cNvPr id="9" name="Freeform 9"/>
            <p:cNvSpPr/>
            <p:nvPr/>
          </p:nvSpPr>
          <p:spPr>
            <a:xfrm>
              <a:off x="0" y="0"/>
              <a:ext cx="3610825" cy="308581"/>
            </a:xfrm>
            <a:custGeom>
              <a:avLst/>
              <a:gdLst/>
              <a:ahLst/>
              <a:cxnLst/>
              <a:rect l="l" t="t" r="r" b="b"/>
              <a:pathLst>
                <a:path w="3610825" h="308581">
                  <a:moveTo>
                    <a:pt x="3407625" y="0"/>
                  </a:moveTo>
                  <a:cubicBezTo>
                    <a:pt x="3519849" y="0"/>
                    <a:pt x="3610825" y="69078"/>
                    <a:pt x="3610825" y="154291"/>
                  </a:cubicBezTo>
                  <a:cubicBezTo>
                    <a:pt x="3610825" y="239503"/>
                    <a:pt x="3519849" y="308581"/>
                    <a:pt x="3407625" y="308581"/>
                  </a:cubicBezTo>
                  <a:lnTo>
                    <a:pt x="203200" y="308581"/>
                  </a:lnTo>
                  <a:cubicBezTo>
                    <a:pt x="90976" y="308581"/>
                    <a:pt x="0" y="239503"/>
                    <a:pt x="0" y="154291"/>
                  </a:cubicBezTo>
                  <a:cubicBezTo>
                    <a:pt x="0" y="69078"/>
                    <a:pt x="90976" y="0"/>
                    <a:pt x="203200" y="0"/>
                  </a:cubicBezTo>
                  <a:close/>
                </a:path>
              </a:pathLst>
            </a:custGeom>
            <a:solidFill>
              <a:srgbClr val="FFFFFF"/>
            </a:solidFill>
          </p:spPr>
        </p:sp>
        <p:sp>
          <p:nvSpPr>
            <p:cNvPr id="10" name="TextBox 10"/>
            <p:cNvSpPr txBox="1"/>
            <p:nvPr/>
          </p:nvSpPr>
          <p:spPr>
            <a:xfrm>
              <a:off x="0" y="-28575"/>
              <a:ext cx="3610825" cy="337156"/>
            </a:xfrm>
            <a:prstGeom prst="rect">
              <a:avLst/>
            </a:prstGeom>
          </p:spPr>
          <p:txBody>
            <a:bodyPr lIns="50800" tIns="50800" rIns="50800" bIns="50800" rtlCol="0" anchor="ctr"/>
            <a:lstStyle/>
            <a:p>
              <a:pPr algn="ctr">
                <a:lnSpc>
                  <a:spcPts val="1885"/>
                </a:lnSpc>
              </a:pPr>
              <a:endParaRPr/>
            </a:p>
          </p:txBody>
        </p:sp>
      </p:grpSp>
      <p:sp>
        <p:nvSpPr>
          <p:cNvPr id="11" name="TextBox 11"/>
          <p:cNvSpPr txBox="1"/>
          <p:nvPr/>
        </p:nvSpPr>
        <p:spPr>
          <a:xfrm>
            <a:off x="608648" y="2997391"/>
            <a:ext cx="5873528" cy="524246"/>
          </a:xfrm>
          <a:prstGeom prst="rect">
            <a:avLst/>
          </a:prstGeom>
        </p:spPr>
        <p:txBody>
          <a:bodyPr lIns="0" tIns="0" rIns="0" bIns="0" rtlCol="0" anchor="t">
            <a:spAutoFit/>
          </a:bodyPr>
          <a:lstStyle/>
          <a:p>
            <a:pPr algn="l">
              <a:lnSpc>
                <a:spcPts val="3879"/>
              </a:lnSpc>
            </a:pPr>
            <a:r>
              <a:rPr lang="en-US" sz="3999" dirty="0">
                <a:solidFill>
                  <a:srgbClr val="000000"/>
                </a:solidFill>
                <a:latin typeface="Ruda Heavy"/>
                <a:ea typeface="Ruda Heavy"/>
                <a:cs typeface="Ruda Heavy"/>
                <a:sym typeface="Ruda Heavy"/>
              </a:rPr>
              <a:t>4.3. </a:t>
            </a:r>
            <a:r>
              <a:rPr lang="en-US" sz="3999" dirty="0" err="1">
                <a:solidFill>
                  <a:srgbClr val="000000"/>
                </a:solidFill>
                <a:latin typeface="Ruda Heavy"/>
                <a:ea typeface="Ruda Heavy"/>
                <a:cs typeface="Ruda Heavy"/>
                <a:sym typeface="Ruda Heavy"/>
              </a:rPr>
              <a:t>Xây</a:t>
            </a:r>
            <a:r>
              <a:rPr lang="en-US" sz="3999" dirty="0">
                <a:solidFill>
                  <a:srgbClr val="000000"/>
                </a:solidFill>
                <a:latin typeface="Ruda Heavy"/>
                <a:ea typeface="Ruda Heavy"/>
                <a:cs typeface="Ruda Heavy"/>
                <a:sym typeface="Ruda Heavy"/>
              </a:rPr>
              <a:t> </a:t>
            </a:r>
            <a:r>
              <a:rPr lang="en-US" sz="3999" dirty="0" err="1">
                <a:solidFill>
                  <a:srgbClr val="000000"/>
                </a:solidFill>
                <a:latin typeface="Ruda Heavy"/>
                <a:ea typeface="Ruda Heavy"/>
                <a:cs typeface="Ruda Heavy"/>
                <a:sym typeface="Ruda Heavy"/>
              </a:rPr>
              <a:t>dựng</a:t>
            </a:r>
            <a:r>
              <a:rPr lang="en-US" sz="3999" dirty="0">
                <a:solidFill>
                  <a:srgbClr val="000000"/>
                </a:solidFill>
                <a:latin typeface="Ruda Heavy"/>
                <a:ea typeface="Ruda Heavy"/>
                <a:cs typeface="Ruda Heavy"/>
                <a:sym typeface="Ruda Heavy"/>
              </a:rPr>
              <a:t> </a:t>
            </a:r>
            <a:r>
              <a:rPr lang="en-US" sz="3999" dirty="0" err="1">
                <a:solidFill>
                  <a:srgbClr val="000000"/>
                </a:solidFill>
                <a:latin typeface="Ruda Heavy"/>
                <a:ea typeface="Ruda Heavy"/>
                <a:cs typeface="Ruda Heavy"/>
                <a:sym typeface="Ruda Heavy"/>
              </a:rPr>
              <a:t>mô</a:t>
            </a:r>
            <a:r>
              <a:rPr lang="en-US" sz="3999" dirty="0">
                <a:solidFill>
                  <a:srgbClr val="000000"/>
                </a:solidFill>
                <a:latin typeface="Ruda Heavy"/>
                <a:ea typeface="Ruda Heavy"/>
                <a:cs typeface="Ruda Heavy"/>
                <a:sym typeface="Ruda Heavy"/>
              </a:rPr>
              <a:t> </a:t>
            </a:r>
            <a:r>
              <a:rPr lang="en-US" sz="3999" dirty="0" err="1">
                <a:solidFill>
                  <a:srgbClr val="000000"/>
                </a:solidFill>
                <a:latin typeface="Ruda Heavy"/>
                <a:ea typeface="Ruda Heavy"/>
                <a:cs typeface="Ruda Heavy"/>
                <a:sym typeface="Ruda Heavy"/>
              </a:rPr>
              <a:t>hình</a:t>
            </a:r>
            <a:endParaRPr lang="en-US" sz="3999" dirty="0">
              <a:solidFill>
                <a:srgbClr val="000000"/>
              </a:solidFill>
              <a:latin typeface="Ruda Heavy"/>
              <a:ea typeface="Ruda Heavy"/>
              <a:cs typeface="Ruda Heavy"/>
              <a:sym typeface="Ruda Heavy"/>
            </a:endParaRPr>
          </a:p>
        </p:txBody>
      </p:sp>
      <p:grpSp>
        <p:nvGrpSpPr>
          <p:cNvPr id="12" name="Group 12"/>
          <p:cNvGrpSpPr/>
          <p:nvPr/>
        </p:nvGrpSpPr>
        <p:grpSpPr>
          <a:xfrm>
            <a:off x="1191137" y="4372463"/>
            <a:ext cx="16057200" cy="4411958"/>
            <a:chOff x="0" y="0"/>
            <a:chExt cx="21409600" cy="5882611"/>
          </a:xfrm>
        </p:grpSpPr>
        <p:grpSp>
          <p:nvGrpSpPr>
            <p:cNvPr id="13" name="Group 13"/>
            <p:cNvGrpSpPr/>
            <p:nvPr/>
          </p:nvGrpSpPr>
          <p:grpSpPr>
            <a:xfrm>
              <a:off x="0" y="42333"/>
              <a:ext cx="3951072" cy="2132739"/>
              <a:chOff x="0" y="0"/>
              <a:chExt cx="891143" cy="481028"/>
            </a:xfrm>
          </p:grpSpPr>
          <p:sp>
            <p:nvSpPr>
              <p:cNvPr id="14" name="Freeform 14"/>
              <p:cNvSpPr/>
              <p:nvPr/>
            </p:nvSpPr>
            <p:spPr>
              <a:xfrm>
                <a:off x="0" y="0"/>
                <a:ext cx="891143" cy="481028"/>
              </a:xfrm>
              <a:custGeom>
                <a:avLst/>
                <a:gdLst/>
                <a:ahLst/>
                <a:cxnLst/>
                <a:rect l="l" t="t" r="r" b="b"/>
                <a:pathLst>
                  <a:path w="891143" h="481028">
                    <a:moveTo>
                      <a:pt x="67928" y="0"/>
                    </a:moveTo>
                    <a:lnTo>
                      <a:pt x="823215" y="0"/>
                    </a:lnTo>
                    <a:cubicBezTo>
                      <a:pt x="841231" y="0"/>
                      <a:pt x="858508" y="7157"/>
                      <a:pt x="871247" y="19896"/>
                    </a:cubicBezTo>
                    <a:cubicBezTo>
                      <a:pt x="883986" y="32634"/>
                      <a:pt x="891143" y="49912"/>
                      <a:pt x="891143" y="67928"/>
                    </a:cubicBezTo>
                    <a:lnTo>
                      <a:pt x="891143" y="413100"/>
                    </a:lnTo>
                    <a:cubicBezTo>
                      <a:pt x="891143" y="431116"/>
                      <a:pt x="883986" y="448393"/>
                      <a:pt x="871247" y="461132"/>
                    </a:cubicBezTo>
                    <a:cubicBezTo>
                      <a:pt x="858508" y="473871"/>
                      <a:pt x="841231" y="481028"/>
                      <a:pt x="823215" y="481028"/>
                    </a:cubicBezTo>
                    <a:lnTo>
                      <a:pt x="67928" y="481028"/>
                    </a:lnTo>
                    <a:cubicBezTo>
                      <a:pt x="49912" y="481028"/>
                      <a:pt x="32634" y="473871"/>
                      <a:pt x="19896" y="461132"/>
                    </a:cubicBezTo>
                    <a:cubicBezTo>
                      <a:pt x="7157" y="448393"/>
                      <a:pt x="0" y="431116"/>
                      <a:pt x="0" y="413100"/>
                    </a:cubicBezTo>
                    <a:lnTo>
                      <a:pt x="0" y="67928"/>
                    </a:lnTo>
                    <a:cubicBezTo>
                      <a:pt x="0" y="49912"/>
                      <a:pt x="7157" y="32634"/>
                      <a:pt x="19896" y="19896"/>
                    </a:cubicBezTo>
                    <a:cubicBezTo>
                      <a:pt x="32634" y="7157"/>
                      <a:pt x="49912" y="0"/>
                      <a:pt x="67928" y="0"/>
                    </a:cubicBezTo>
                    <a:close/>
                  </a:path>
                </a:pathLst>
              </a:custGeom>
              <a:solidFill>
                <a:srgbClr val="F7F7F7"/>
              </a:solidFill>
              <a:ln w="38100" cap="rnd">
                <a:solidFill>
                  <a:srgbClr val="077341"/>
                </a:solidFill>
                <a:prstDash val="solid"/>
                <a:round/>
              </a:ln>
            </p:spPr>
          </p:sp>
          <p:sp>
            <p:nvSpPr>
              <p:cNvPr id="15" name="TextBox 15"/>
              <p:cNvSpPr txBox="1"/>
              <p:nvPr/>
            </p:nvSpPr>
            <p:spPr>
              <a:xfrm>
                <a:off x="0" y="-57150"/>
                <a:ext cx="891143" cy="538178"/>
              </a:xfrm>
              <a:prstGeom prst="rect">
                <a:avLst/>
              </a:prstGeom>
            </p:spPr>
            <p:txBody>
              <a:bodyPr lIns="50800" tIns="50800" rIns="50800" bIns="50800" rtlCol="0" anchor="ctr"/>
              <a:lstStyle/>
              <a:p>
                <a:pPr algn="ctr">
                  <a:lnSpc>
                    <a:spcPts val="2520"/>
                  </a:lnSpc>
                </a:pPr>
                <a:endParaRPr/>
              </a:p>
            </p:txBody>
          </p:sp>
        </p:grpSp>
        <p:grpSp>
          <p:nvGrpSpPr>
            <p:cNvPr id="16" name="Group 16"/>
            <p:cNvGrpSpPr/>
            <p:nvPr/>
          </p:nvGrpSpPr>
          <p:grpSpPr>
            <a:xfrm>
              <a:off x="5822583" y="0"/>
              <a:ext cx="3951072" cy="2175072"/>
              <a:chOff x="0" y="0"/>
              <a:chExt cx="891143" cy="490576"/>
            </a:xfrm>
          </p:grpSpPr>
          <p:sp>
            <p:nvSpPr>
              <p:cNvPr id="17" name="Freeform 17"/>
              <p:cNvSpPr/>
              <p:nvPr/>
            </p:nvSpPr>
            <p:spPr>
              <a:xfrm>
                <a:off x="0" y="0"/>
                <a:ext cx="891143" cy="490576"/>
              </a:xfrm>
              <a:custGeom>
                <a:avLst/>
                <a:gdLst/>
                <a:ahLst/>
                <a:cxnLst/>
                <a:rect l="l" t="t" r="r" b="b"/>
                <a:pathLst>
                  <a:path w="891143" h="490576">
                    <a:moveTo>
                      <a:pt x="67928" y="0"/>
                    </a:moveTo>
                    <a:lnTo>
                      <a:pt x="823215" y="0"/>
                    </a:lnTo>
                    <a:cubicBezTo>
                      <a:pt x="841231" y="0"/>
                      <a:pt x="858508" y="7157"/>
                      <a:pt x="871247" y="19896"/>
                    </a:cubicBezTo>
                    <a:cubicBezTo>
                      <a:pt x="883986" y="32634"/>
                      <a:pt x="891143" y="49912"/>
                      <a:pt x="891143" y="67928"/>
                    </a:cubicBezTo>
                    <a:lnTo>
                      <a:pt x="891143" y="422648"/>
                    </a:lnTo>
                    <a:cubicBezTo>
                      <a:pt x="891143" y="440664"/>
                      <a:pt x="883986" y="457941"/>
                      <a:pt x="871247" y="470680"/>
                    </a:cubicBezTo>
                    <a:cubicBezTo>
                      <a:pt x="858508" y="483419"/>
                      <a:pt x="841231" y="490576"/>
                      <a:pt x="823215" y="490576"/>
                    </a:cubicBezTo>
                    <a:lnTo>
                      <a:pt x="67928" y="490576"/>
                    </a:lnTo>
                    <a:cubicBezTo>
                      <a:pt x="49912" y="490576"/>
                      <a:pt x="32634" y="483419"/>
                      <a:pt x="19896" y="470680"/>
                    </a:cubicBezTo>
                    <a:cubicBezTo>
                      <a:pt x="7157" y="457941"/>
                      <a:pt x="0" y="440664"/>
                      <a:pt x="0" y="422648"/>
                    </a:cubicBezTo>
                    <a:lnTo>
                      <a:pt x="0" y="67928"/>
                    </a:lnTo>
                    <a:cubicBezTo>
                      <a:pt x="0" y="49912"/>
                      <a:pt x="7157" y="32634"/>
                      <a:pt x="19896" y="19896"/>
                    </a:cubicBezTo>
                    <a:cubicBezTo>
                      <a:pt x="32634" y="7157"/>
                      <a:pt x="49912" y="0"/>
                      <a:pt x="67928" y="0"/>
                    </a:cubicBezTo>
                    <a:close/>
                  </a:path>
                </a:pathLst>
              </a:custGeom>
              <a:solidFill>
                <a:srgbClr val="F7F7F7"/>
              </a:solidFill>
              <a:ln w="38100" cap="rnd">
                <a:solidFill>
                  <a:srgbClr val="077341"/>
                </a:solidFill>
                <a:prstDash val="solid"/>
                <a:round/>
              </a:ln>
            </p:spPr>
          </p:sp>
          <p:sp>
            <p:nvSpPr>
              <p:cNvPr id="18" name="TextBox 18"/>
              <p:cNvSpPr txBox="1"/>
              <p:nvPr/>
            </p:nvSpPr>
            <p:spPr>
              <a:xfrm>
                <a:off x="0" y="-57150"/>
                <a:ext cx="891143" cy="547726"/>
              </a:xfrm>
              <a:prstGeom prst="rect">
                <a:avLst/>
              </a:prstGeom>
            </p:spPr>
            <p:txBody>
              <a:bodyPr lIns="50800" tIns="50800" rIns="50800" bIns="50800" rtlCol="0" anchor="ctr"/>
              <a:lstStyle/>
              <a:p>
                <a:pPr algn="ctr">
                  <a:lnSpc>
                    <a:spcPts val="2520"/>
                  </a:lnSpc>
                </a:pPr>
                <a:endParaRPr/>
              </a:p>
            </p:txBody>
          </p:sp>
        </p:grpSp>
        <p:grpSp>
          <p:nvGrpSpPr>
            <p:cNvPr id="19" name="Group 19"/>
            <p:cNvGrpSpPr/>
            <p:nvPr/>
          </p:nvGrpSpPr>
          <p:grpSpPr>
            <a:xfrm>
              <a:off x="11640555" y="0"/>
              <a:ext cx="3951072" cy="2175072"/>
              <a:chOff x="0" y="0"/>
              <a:chExt cx="891143" cy="490576"/>
            </a:xfrm>
          </p:grpSpPr>
          <p:sp>
            <p:nvSpPr>
              <p:cNvPr id="20" name="Freeform 20"/>
              <p:cNvSpPr/>
              <p:nvPr/>
            </p:nvSpPr>
            <p:spPr>
              <a:xfrm>
                <a:off x="0" y="0"/>
                <a:ext cx="891143" cy="490576"/>
              </a:xfrm>
              <a:custGeom>
                <a:avLst/>
                <a:gdLst/>
                <a:ahLst/>
                <a:cxnLst/>
                <a:rect l="l" t="t" r="r" b="b"/>
                <a:pathLst>
                  <a:path w="891143" h="490576">
                    <a:moveTo>
                      <a:pt x="67928" y="0"/>
                    </a:moveTo>
                    <a:lnTo>
                      <a:pt x="823215" y="0"/>
                    </a:lnTo>
                    <a:cubicBezTo>
                      <a:pt x="841231" y="0"/>
                      <a:pt x="858508" y="7157"/>
                      <a:pt x="871247" y="19896"/>
                    </a:cubicBezTo>
                    <a:cubicBezTo>
                      <a:pt x="883986" y="32634"/>
                      <a:pt x="891143" y="49912"/>
                      <a:pt x="891143" y="67928"/>
                    </a:cubicBezTo>
                    <a:lnTo>
                      <a:pt x="891143" y="422648"/>
                    </a:lnTo>
                    <a:cubicBezTo>
                      <a:pt x="891143" y="440664"/>
                      <a:pt x="883986" y="457941"/>
                      <a:pt x="871247" y="470680"/>
                    </a:cubicBezTo>
                    <a:cubicBezTo>
                      <a:pt x="858508" y="483419"/>
                      <a:pt x="841231" y="490576"/>
                      <a:pt x="823215" y="490576"/>
                    </a:cubicBezTo>
                    <a:lnTo>
                      <a:pt x="67928" y="490576"/>
                    </a:lnTo>
                    <a:cubicBezTo>
                      <a:pt x="49912" y="490576"/>
                      <a:pt x="32634" y="483419"/>
                      <a:pt x="19896" y="470680"/>
                    </a:cubicBezTo>
                    <a:cubicBezTo>
                      <a:pt x="7157" y="457941"/>
                      <a:pt x="0" y="440664"/>
                      <a:pt x="0" y="422648"/>
                    </a:cubicBezTo>
                    <a:lnTo>
                      <a:pt x="0" y="67928"/>
                    </a:lnTo>
                    <a:cubicBezTo>
                      <a:pt x="0" y="49912"/>
                      <a:pt x="7157" y="32634"/>
                      <a:pt x="19896" y="19896"/>
                    </a:cubicBezTo>
                    <a:cubicBezTo>
                      <a:pt x="32634" y="7157"/>
                      <a:pt x="49912" y="0"/>
                      <a:pt x="67928" y="0"/>
                    </a:cubicBezTo>
                    <a:close/>
                  </a:path>
                </a:pathLst>
              </a:custGeom>
              <a:solidFill>
                <a:srgbClr val="F7F7F7"/>
              </a:solidFill>
              <a:ln w="38100" cap="rnd">
                <a:solidFill>
                  <a:srgbClr val="077341"/>
                </a:solidFill>
                <a:prstDash val="solid"/>
                <a:round/>
              </a:ln>
            </p:spPr>
          </p:sp>
          <p:sp>
            <p:nvSpPr>
              <p:cNvPr id="21" name="TextBox 21"/>
              <p:cNvSpPr txBox="1"/>
              <p:nvPr/>
            </p:nvSpPr>
            <p:spPr>
              <a:xfrm>
                <a:off x="0" y="-57150"/>
                <a:ext cx="891143" cy="547726"/>
              </a:xfrm>
              <a:prstGeom prst="rect">
                <a:avLst/>
              </a:prstGeom>
            </p:spPr>
            <p:txBody>
              <a:bodyPr lIns="50800" tIns="50800" rIns="50800" bIns="50800" rtlCol="0" anchor="ctr"/>
              <a:lstStyle/>
              <a:p>
                <a:pPr algn="ctr">
                  <a:lnSpc>
                    <a:spcPts val="2520"/>
                  </a:lnSpc>
                </a:pPr>
                <a:endParaRPr/>
              </a:p>
            </p:txBody>
          </p:sp>
        </p:grpSp>
        <p:grpSp>
          <p:nvGrpSpPr>
            <p:cNvPr id="22" name="Group 22"/>
            <p:cNvGrpSpPr/>
            <p:nvPr/>
          </p:nvGrpSpPr>
          <p:grpSpPr>
            <a:xfrm>
              <a:off x="17458528" y="42333"/>
              <a:ext cx="3951072" cy="2132739"/>
              <a:chOff x="0" y="0"/>
              <a:chExt cx="891143" cy="481028"/>
            </a:xfrm>
          </p:grpSpPr>
          <p:sp>
            <p:nvSpPr>
              <p:cNvPr id="23" name="Freeform 23"/>
              <p:cNvSpPr/>
              <p:nvPr/>
            </p:nvSpPr>
            <p:spPr>
              <a:xfrm>
                <a:off x="0" y="0"/>
                <a:ext cx="891143" cy="481028"/>
              </a:xfrm>
              <a:custGeom>
                <a:avLst/>
                <a:gdLst/>
                <a:ahLst/>
                <a:cxnLst/>
                <a:rect l="l" t="t" r="r" b="b"/>
                <a:pathLst>
                  <a:path w="891143" h="481028">
                    <a:moveTo>
                      <a:pt x="67928" y="0"/>
                    </a:moveTo>
                    <a:lnTo>
                      <a:pt x="823215" y="0"/>
                    </a:lnTo>
                    <a:cubicBezTo>
                      <a:pt x="841231" y="0"/>
                      <a:pt x="858508" y="7157"/>
                      <a:pt x="871247" y="19896"/>
                    </a:cubicBezTo>
                    <a:cubicBezTo>
                      <a:pt x="883986" y="32634"/>
                      <a:pt x="891143" y="49912"/>
                      <a:pt x="891143" y="67928"/>
                    </a:cubicBezTo>
                    <a:lnTo>
                      <a:pt x="891143" y="413100"/>
                    </a:lnTo>
                    <a:cubicBezTo>
                      <a:pt x="891143" y="431116"/>
                      <a:pt x="883986" y="448393"/>
                      <a:pt x="871247" y="461132"/>
                    </a:cubicBezTo>
                    <a:cubicBezTo>
                      <a:pt x="858508" y="473871"/>
                      <a:pt x="841231" y="481028"/>
                      <a:pt x="823215" y="481028"/>
                    </a:cubicBezTo>
                    <a:lnTo>
                      <a:pt x="67928" y="481028"/>
                    </a:lnTo>
                    <a:cubicBezTo>
                      <a:pt x="49912" y="481028"/>
                      <a:pt x="32634" y="473871"/>
                      <a:pt x="19896" y="461132"/>
                    </a:cubicBezTo>
                    <a:cubicBezTo>
                      <a:pt x="7157" y="448393"/>
                      <a:pt x="0" y="431116"/>
                      <a:pt x="0" y="413100"/>
                    </a:cubicBezTo>
                    <a:lnTo>
                      <a:pt x="0" y="67928"/>
                    </a:lnTo>
                    <a:cubicBezTo>
                      <a:pt x="0" y="49912"/>
                      <a:pt x="7157" y="32634"/>
                      <a:pt x="19896" y="19896"/>
                    </a:cubicBezTo>
                    <a:cubicBezTo>
                      <a:pt x="32634" y="7157"/>
                      <a:pt x="49912" y="0"/>
                      <a:pt x="67928" y="0"/>
                    </a:cubicBezTo>
                    <a:close/>
                  </a:path>
                </a:pathLst>
              </a:custGeom>
              <a:solidFill>
                <a:srgbClr val="F7F7F7"/>
              </a:solidFill>
              <a:ln w="38100" cap="rnd">
                <a:solidFill>
                  <a:srgbClr val="077341"/>
                </a:solidFill>
                <a:prstDash val="solid"/>
                <a:round/>
              </a:ln>
            </p:spPr>
          </p:sp>
          <p:sp>
            <p:nvSpPr>
              <p:cNvPr id="24" name="TextBox 24"/>
              <p:cNvSpPr txBox="1"/>
              <p:nvPr/>
            </p:nvSpPr>
            <p:spPr>
              <a:xfrm>
                <a:off x="0" y="-57150"/>
                <a:ext cx="891143" cy="538178"/>
              </a:xfrm>
              <a:prstGeom prst="rect">
                <a:avLst/>
              </a:prstGeom>
            </p:spPr>
            <p:txBody>
              <a:bodyPr lIns="50800" tIns="50800" rIns="50800" bIns="50800" rtlCol="0" anchor="ctr"/>
              <a:lstStyle/>
              <a:p>
                <a:pPr algn="ctr">
                  <a:lnSpc>
                    <a:spcPts val="2520"/>
                  </a:lnSpc>
                </a:pPr>
                <a:endParaRPr/>
              </a:p>
            </p:txBody>
          </p:sp>
        </p:grpSp>
        <p:grpSp>
          <p:nvGrpSpPr>
            <p:cNvPr id="25" name="Group 25"/>
            <p:cNvGrpSpPr/>
            <p:nvPr/>
          </p:nvGrpSpPr>
          <p:grpSpPr>
            <a:xfrm>
              <a:off x="13589798" y="3496485"/>
              <a:ext cx="5071281" cy="2386126"/>
              <a:chOff x="-252657" y="-57150"/>
              <a:chExt cx="1143800" cy="538178"/>
            </a:xfrm>
          </p:grpSpPr>
          <p:sp>
            <p:nvSpPr>
              <p:cNvPr id="26" name="Freeform 26"/>
              <p:cNvSpPr/>
              <p:nvPr/>
            </p:nvSpPr>
            <p:spPr>
              <a:xfrm>
                <a:off x="-252657" y="-57150"/>
                <a:ext cx="891143" cy="481028"/>
              </a:xfrm>
              <a:custGeom>
                <a:avLst/>
                <a:gdLst/>
                <a:ahLst/>
                <a:cxnLst/>
                <a:rect l="l" t="t" r="r" b="b"/>
                <a:pathLst>
                  <a:path w="891143" h="481028">
                    <a:moveTo>
                      <a:pt x="67928" y="0"/>
                    </a:moveTo>
                    <a:lnTo>
                      <a:pt x="823215" y="0"/>
                    </a:lnTo>
                    <a:cubicBezTo>
                      <a:pt x="841231" y="0"/>
                      <a:pt x="858508" y="7157"/>
                      <a:pt x="871247" y="19896"/>
                    </a:cubicBezTo>
                    <a:cubicBezTo>
                      <a:pt x="883986" y="32634"/>
                      <a:pt x="891143" y="49912"/>
                      <a:pt x="891143" y="67928"/>
                    </a:cubicBezTo>
                    <a:lnTo>
                      <a:pt x="891143" y="413100"/>
                    </a:lnTo>
                    <a:cubicBezTo>
                      <a:pt x="891143" y="431116"/>
                      <a:pt x="883986" y="448393"/>
                      <a:pt x="871247" y="461132"/>
                    </a:cubicBezTo>
                    <a:cubicBezTo>
                      <a:pt x="858508" y="473871"/>
                      <a:pt x="841231" y="481028"/>
                      <a:pt x="823215" y="481028"/>
                    </a:cubicBezTo>
                    <a:lnTo>
                      <a:pt x="67928" y="481028"/>
                    </a:lnTo>
                    <a:cubicBezTo>
                      <a:pt x="49912" y="481028"/>
                      <a:pt x="32634" y="473871"/>
                      <a:pt x="19896" y="461132"/>
                    </a:cubicBezTo>
                    <a:cubicBezTo>
                      <a:pt x="7157" y="448393"/>
                      <a:pt x="0" y="431116"/>
                      <a:pt x="0" y="413100"/>
                    </a:cubicBezTo>
                    <a:lnTo>
                      <a:pt x="0" y="67928"/>
                    </a:lnTo>
                    <a:cubicBezTo>
                      <a:pt x="0" y="49912"/>
                      <a:pt x="7157" y="32634"/>
                      <a:pt x="19896" y="19896"/>
                    </a:cubicBezTo>
                    <a:cubicBezTo>
                      <a:pt x="32634" y="7157"/>
                      <a:pt x="49912" y="0"/>
                      <a:pt x="67928" y="0"/>
                    </a:cubicBezTo>
                    <a:close/>
                  </a:path>
                </a:pathLst>
              </a:custGeom>
              <a:solidFill>
                <a:srgbClr val="F7F7F7"/>
              </a:solidFill>
              <a:ln w="38100" cap="rnd">
                <a:solidFill>
                  <a:srgbClr val="077341"/>
                </a:solidFill>
                <a:prstDash val="solid"/>
                <a:round/>
              </a:ln>
            </p:spPr>
          </p:sp>
          <p:sp>
            <p:nvSpPr>
              <p:cNvPr id="27" name="TextBox 27"/>
              <p:cNvSpPr txBox="1"/>
              <p:nvPr/>
            </p:nvSpPr>
            <p:spPr>
              <a:xfrm>
                <a:off x="0" y="-57150"/>
                <a:ext cx="891143" cy="538178"/>
              </a:xfrm>
              <a:prstGeom prst="rect">
                <a:avLst/>
              </a:prstGeom>
            </p:spPr>
            <p:txBody>
              <a:bodyPr lIns="50800" tIns="50800" rIns="50800" bIns="50800" rtlCol="0" anchor="ctr"/>
              <a:lstStyle/>
              <a:p>
                <a:pPr algn="ctr">
                  <a:lnSpc>
                    <a:spcPts val="2520"/>
                  </a:lnSpc>
                </a:pPr>
                <a:endParaRPr/>
              </a:p>
            </p:txBody>
          </p:sp>
        </p:grpSp>
        <p:sp>
          <p:nvSpPr>
            <p:cNvPr id="30" name="TextBox 30"/>
            <p:cNvSpPr txBox="1"/>
            <p:nvPr/>
          </p:nvSpPr>
          <p:spPr>
            <a:xfrm>
              <a:off x="8765035" y="3496486"/>
              <a:ext cx="3951072" cy="2386125"/>
            </a:xfrm>
            <a:prstGeom prst="rect">
              <a:avLst/>
            </a:prstGeom>
          </p:spPr>
          <p:txBody>
            <a:bodyPr lIns="50800" tIns="50800" rIns="50800" bIns="50800" rtlCol="0" anchor="ctr"/>
            <a:lstStyle/>
            <a:p>
              <a:pPr algn="ctr">
                <a:lnSpc>
                  <a:spcPts val="2520"/>
                </a:lnSpc>
              </a:pPr>
              <a:endParaRPr/>
            </a:p>
          </p:txBody>
        </p:sp>
        <p:grpSp>
          <p:nvGrpSpPr>
            <p:cNvPr id="31" name="Group 31"/>
            <p:cNvGrpSpPr/>
            <p:nvPr/>
          </p:nvGrpSpPr>
          <p:grpSpPr>
            <a:xfrm>
              <a:off x="2820062" y="3467183"/>
              <a:ext cx="4634281" cy="2415428"/>
              <a:chOff x="0" y="-63759"/>
              <a:chExt cx="1045237" cy="544787"/>
            </a:xfrm>
          </p:grpSpPr>
          <p:sp>
            <p:nvSpPr>
              <p:cNvPr id="32" name="Freeform 32"/>
              <p:cNvSpPr/>
              <p:nvPr/>
            </p:nvSpPr>
            <p:spPr>
              <a:xfrm>
                <a:off x="154094" y="-63759"/>
                <a:ext cx="891143" cy="481028"/>
              </a:xfrm>
              <a:custGeom>
                <a:avLst/>
                <a:gdLst/>
                <a:ahLst/>
                <a:cxnLst/>
                <a:rect l="l" t="t" r="r" b="b"/>
                <a:pathLst>
                  <a:path w="891143" h="481028">
                    <a:moveTo>
                      <a:pt x="67928" y="0"/>
                    </a:moveTo>
                    <a:lnTo>
                      <a:pt x="823215" y="0"/>
                    </a:lnTo>
                    <a:cubicBezTo>
                      <a:pt x="841231" y="0"/>
                      <a:pt x="858508" y="7157"/>
                      <a:pt x="871247" y="19896"/>
                    </a:cubicBezTo>
                    <a:cubicBezTo>
                      <a:pt x="883986" y="32634"/>
                      <a:pt x="891143" y="49912"/>
                      <a:pt x="891143" y="67928"/>
                    </a:cubicBezTo>
                    <a:lnTo>
                      <a:pt x="891143" y="413100"/>
                    </a:lnTo>
                    <a:cubicBezTo>
                      <a:pt x="891143" y="431116"/>
                      <a:pt x="883986" y="448393"/>
                      <a:pt x="871247" y="461132"/>
                    </a:cubicBezTo>
                    <a:cubicBezTo>
                      <a:pt x="858508" y="473871"/>
                      <a:pt x="841231" y="481028"/>
                      <a:pt x="823215" y="481028"/>
                    </a:cubicBezTo>
                    <a:lnTo>
                      <a:pt x="67928" y="481028"/>
                    </a:lnTo>
                    <a:cubicBezTo>
                      <a:pt x="49912" y="481028"/>
                      <a:pt x="32634" y="473871"/>
                      <a:pt x="19896" y="461132"/>
                    </a:cubicBezTo>
                    <a:cubicBezTo>
                      <a:pt x="7157" y="448393"/>
                      <a:pt x="0" y="431116"/>
                      <a:pt x="0" y="413100"/>
                    </a:cubicBezTo>
                    <a:lnTo>
                      <a:pt x="0" y="67928"/>
                    </a:lnTo>
                    <a:cubicBezTo>
                      <a:pt x="0" y="49912"/>
                      <a:pt x="7157" y="32634"/>
                      <a:pt x="19896" y="19896"/>
                    </a:cubicBezTo>
                    <a:cubicBezTo>
                      <a:pt x="32634" y="7157"/>
                      <a:pt x="49912" y="0"/>
                      <a:pt x="67928" y="0"/>
                    </a:cubicBezTo>
                    <a:close/>
                  </a:path>
                </a:pathLst>
              </a:custGeom>
              <a:solidFill>
                <a:srgbClr val="F7F7F7"/>
              </a:solidFill>
              <a:ln w="38100" cap="rnd">
                <a:solidFill>
                  <a:srgbClr val="077341"/>
                </a:solidFill>
                <a:prstDash val="solid"/>
                <a:round/>
              </a:ln>
            </p:spPr>
          </p:sp>
          <p:sp>
            <p:nvSpPr>
              <p:cNvPr id="33" name="TextBox 33"/>
              <p:cNvSpPr txBox="1"/>
              <p:nvPr/>
            </p:nvSpPr>
            <p:spPr>
              <a:xfrm>
                <a:off x="0" y="-57150"/>
                <a:ext cx="891143" cy="538178"/>
              </a:xfrm>
              <a:prstGeom prst="rect">
                <a:avLst/>
              </a:prstGeom>
            </p:spPr>
            <p:txBody>
              <a:bodyPr lIns="50800" tIns="50800" rIns="50800" bIns="50800" rtlCol="0" anchor="ctr"/>
              <a:lstStyle/>
              <a:p>
                <a:pPr algn="ctr">
                  <a:lnSpc>
                    <a:spcPts val="2520"/>
                  </a:lnSpc>
                </a:pPr>
                <a:endParaRPr/>
              </a:p>
            </p:txBody>
          </p:sp>
        </p:grpSp>
        <p:sp>
          <p:nvSpPr>
            <p:cNvPr id="34" name="Freeform 34"/>
            <p:cNvSpPr/>
            <p:nvPr/>
          </p:nvSpPr>
          <p:spPr>
            <a:xfrm>
              <a:off x="4070948" y="985813"/>
              <a:ext cx="1631760" cy="476474"/>
            </a:xfrm>
            <a:custGeom>
              <a:avLst/>
              <a:gdLst/>
              <a:ahLst/>
              <a:cxnLst/>
              <a:rect l="l" t="t" r="r" b="b"/>
              <a:pathLst>
                <a:path w="1631760" h="476474">
                  <a:moveTo>
                    <a:pt x="0" y="0"/>
                  </a:moveTo>
                  <a:lnTo>
                    <a:pt x="1631760" y="0"/>
                  </a:lnTo>
                  <a:lnTo>
                    <a:pt x="1631760" y="476474"/>
                  </a:lnTo>
                  <a:lnTo>
                    <a:pt x="0" y="4764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5" name="Freeform 35"/>
            <p:cNvSpPr/>
            <p:nvPr/>
          </p:nvSpPr>
          <p:spPr>
            <a:xfrm>
              <a:off x="9887955" y="1051206"/>
              <a:ext cx="1631760" cy="476474"/>
            </a:xfrm>
            <a:custGeom>
              <a:avLst/>
              <a:gdLst/>
              <a:ahLst/>
              <a:cxnLst/>
              <a:rect l="l" t="t" r="r" b="b"/>
              <a:pathLst>
                <a:path w="1631760" h="476474">
                  <a:moveTo>
                    <a:pt x="0" y="0"/>
                  </a:moveTo>
                  <a:lnTo>
                    <a:pt x="1631760" y="0"/>
                  </a:lnTo>
                  <a:lnTo>
                    <a:pt x="1631760" y="476474"/>
                  </a:lnTo>
                  <a:lnTo>
                    <a:pt x="0" y="4764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6" name="Freeform 36"/>
            <p:cNvSpPr/>
            <p:nvPr/>
          </p:nvSpPr>
          <p:spPr>
            <a:xfrm>
              <a:off x="15718628" y="1087536"/>
              <a:ext cx="1631760" cy="476474"/>
            </a:xfrm>
            <a:custGeom>
              <a:avLst/>
              <a:gdLst/>
              <a:ahLst/>
              <a:cxnLst/>
              <a:rect l="l" t="t" r="r" b="b"/>
              <a:pathLst>
                <a:path w="1631760" h="476474">
                  <a:moveTo>
                    <a:pt x="0" y="0"/>
                  </a:moveTo>
                  <a:lnTo>
                    <a:pt x="1631760" y="0"/>
                  </a:lnTo>
                  <a:lnTo>
                    <a:pt x="1631760" y="476474"/>
                  </a:lnTo>
                  <a:lnTo>
                    <a:pt x="0" y="4764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7" name="Freeform 37"/>
            <p:cNvSpPr/>
            <p:nvPr/>
          </p:nvSpPr>
          <p:spPr>
            <a:xfrm rot="10800000">
              <a:off x="9773655" y="4533555"/>
              <a:ext cx="1631760" cy="476473"/>
            </a:xfrm>
            <a:custGeom>
              <a:avLst/>
              <a:gdLst/>
              <a:ahLst/>
              <a:cxnLst/>
              <a:rect l="l" t="t" r="r" b="b"/>
              <a:pathLst>
                <a:path w="1631760" h="476474">
                  <a:moveTo>
                    <a:pt x="0" y="0"/>
                  </a:moveTo>
                  <a:lnTo>
                    <a:pt x="1631760" y="0"/>
                  </a:lnTo>
                  <a:lnTo>
                    <a:pt x="1631760" y="476474"/>
                  </a:lnTo>
                  <a:lnTo>
                    <a:pt x="0" y="4764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9" name="Freeform 39"/>
            <p:cNvSpPr/>
            <p:nvPr/>
          </p:nvSpPr>
          <p:spPr>
            <a:xfrm rot="968083">
              <a:off x="18348284" y="2241727"/>
              <a:ext cx="1583899" cy="2450908"/>
            </a:xfrm>
            <a:custGeom>
              <a:avLst/>
              <a:gdLst/>
              <a:ahLst/>
              <a:cxnLst/>
              <a:rect l="l" t="t" r="r" b="b"/>
              <a:pathLst>
                <a:path w="1583899" h="2450908">
                  <a:moveTo>
                    <a:pt x="0" y="0"/>
                  </a:moveTo>
                  <a:lnTo>
                    <a:pt x="1583899" y="0"/>
                  </a:lnTo>
                  <a:lnTo>
                    <a:pt x="1583899" y="2450908"/>
                  </a:lnTo>
                  <a:lnTo>
                    <a:pt x="0" y="24509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0" name="TextBox 40"/>
            <p:cNvSpPr txBox="1"/>
            <p:nvPr/>
          </p:nvSpPr>
          <p:spPr>
            <a:xfrm>
              <a:off x="377034" y="438655"/>
              <a:ext cx="3197005" cy="1131359"/>
            </a:xfrm>
            <a:prstGeom prst="rect">
              <a:avLst/>
            </a:prstGeom>
          </p:spPr>
          <p:txBody>
            <a:bodyPr lIns="0" tIns="0" rIns="0" bIns="0" rtlCol="0" anchor="t">
              <a:spAutoFit/>
            </a:bodyPr>
            <a:lstStyle/>
            <a:p>
              <a:pPr algn="ctr">
                <a:lnSpc>
                  <a:spcPts val="3499"/>
                </a:lnSpc>
              </a:pPr>
              <a:r>
                <a:rPr lang="en-US" sz="2499">
                  <a:solidFill>
                    <a:srgbClr val="000000"/>
                  </a:solidFill>
                  <a:latin typeface="Roboto Bold"/>
                  <a:ea typeface="Roboto Bold"/>
                  <a:cs typeface="Roboto Bold"/>
                  <a:sym typeface="Roboto Bold"/>
                </a:rPr>
                <a:t>Bước 1: Chuẩn bị dữ liệu.</a:t>
              </a:r>
            </a:p>
          </p:txBody>
        </p:sp>
        <p:sp>
          <p:nvSpPr>
            <p:cNvPr id="41" name="TextBox 41"/>
            <p:cNvSpPr txBox="1"/>
            <p:nvPr/>
          </p:nvSpPr>
          <p:spPr>
            <a:xfrm>
              <a:off x="6199617" y="438655"/>
              <a:ext cx="3197005" cy="1131359"/>
            </a:xfrm>
            <a:prstGeom prst="rect">
              <a:avLst/>
            </a:prstGeom>
          </p:spPr>
          <p:txBody>
            <a:bodyPr lIns="0" tIns="0" rIns="0" bIns="0" rtlCol="0" anchor="t">
              <a:spAutoFit/>
            </a:bodyPr>
            <a:lstStyle/>
            <a:p>
              <a:pPr algn="ctr">
                <a:lnSpc>
                  <a:spcPts val="3499"/>
                </a:lnSpc>
              </a:pPr>
              <a:r>
                <a:rPr lang="en-US" sz="2499">
                  <a:solidFill>
                    <a:srgbClr val="000000"/>
                  </a:solidFill>
                  <a:latin typeface="Roboto Bold"/>
                  <a:ea typeface="Roboto Bold"/>
                  <a:cs typeface="Roboto Bold"/>
                  <a:sym typeface="Roboto Bold"/>
                </a:rPr>
                <a:t>Bước 2:Khởi tạo mô hình.</a:t>
              </a:r>
            </a:p>
          </p:txBody>
        </p:sp>
        <p:sp>
          <p:nvSpPr>
            <p:cNvPr id="42" name="TextBox 42"/>
            <p:cNvSpPr txBox="1"/>
            <p:nvPr/>
          </p:nvSpPr>
          <p:spPr>
            <a:xfrm>
              <a:off x="12017589" y="396322"/>
              <a:ext cx="3197005" cy="1131359"/>
            </a:xfrm>
            <a:prstGeom prst="rect">
              <a:avLst/>
            </a:prstGeom>
          </p:spPr>
          <p:txBody>
            <a:bodyPr lIns="0" tIns="0" rIns="0" bIns="0" rtlCol="0" anchor="t">
              <a:spAutoFit/>
            </a:bodyPr>
            <a:lstStyle/>
            <a:p>
              <a:pPr algn="ctr">
                <a:lnSpc>
                  <a:spcPts val="3499"/>
                </a:lnSpc>
              </a:pPr>
              <a:r>
                <a:rPr lang="en-US" sz="2499">
                  <a:solidFill>
                    <a:srgbClr val="000000"/>
                  </a:solidFill>
                  <a:latin typeface="Roboto Bold"/>
                  <a:ea typeface="Roboto Bold"/>
                  <a:cs typeface="Roboto Bold"/>
                  <a:sym typeface="Roboto Bold"/>
                </a:rPr>
                <a:t>Bước 3: Xây dựng mô hình. </a:t>
              </a:r>
            </a:p>
          </p:txBody>
        </p:sp>
        <p:sp>
          <p:nvSpPr>
            <p:cNvPr id="43" name="TextBox 43"/>
            <p:cNvSpPr txBox="1"/>
            <p:nvPr/>
          </p:nvSpPr>
          <p:spPr>
            <a:xfrm>
              <a:off x="17835562" y="438655"/>
              <a:ext cx="3197005" cy="1131359"/>
            </a:xfrm>
            <a:prstGeom prst="rect">
              <a:avLst/>
            </a:prstGeom>
          </p:spPr>
          <p:txBody>
            <a:bodyPr lIns="0" tIns="0" rIns="0" bIns="0" rtlCol="0" anchor="t">
              <a:spAutoFit/>
            </a:bodyPr>
            <a:lstStyle/>
            <a:p>
              <a:pPr algn="ctr">
                <a:lnSpc>
                  <a:spcPts val="3499"/>
                </a:lnSpc>
              </a:pPr>
              <a:r>
                <a:rPr lang="en-US" sz="2499">
                  <a:solidFill>
                    <a:srgbClr val="000000"/>
                  </a:solidFill>
                  <a:latin typeface="Roboto Bold"/>
                  <a:ea typeface="Roboto Bold"/>
                  <a:cs typeface="Roboto Bold"/>
                  <a:sym typeface="Roboto Bold"/>
                </a:rPr>
                <a:t>Bước 4: Huấn luyện mô hình. </a:t>
              </a:r>
            </a:p>
          </p:txBody>
        </p:sp>
        <p:sp>
          <p:nvSpPr>
            <p:cNvPr id="44" name="TextBox 44"/>
            <p:cNvSpPr txBox="1"/>
            <p:nvPr/>
          </p:nvSpPr>
          <p:spPr>
            <a:xfrm>
              <a:off x="14087856" y="3967875"/>
              <a:ext cx="3197005" cy="1131359"/>
            </a:xfrm>
            <a:prstGeom prst="rect">
              <a:avLst/>
            </a:prstGeom>
          </p:spPr>
          <p:txBody>
            <a:bodyPr lIns="0" tIns="0" rIns="0" bIns="0" rtlCol="0" anchor="t">
              <a:spAutoFit/>
            </a:bodyPr>
            <a:lstStyle/>
            <a:p>
              <a:pPr algn="ctr">
                <a:lnSpc>
                  <a:spcPts val="3499"/>
                </a:lnSpc>
              </a:pPr>
              <a:r>
                <a:rPr lang="en-US" sz="2499" dirty="0" err="1">
                  <a:solidFill>
                    <a:srgbClr val="000000"/>
                  </a:solidFill>
                  <a:latin typeface="Roboto Bold"/>
                  <a:ea typeface="Roboto Bold"/>
                  <a:cs typeface="Roboto Bold"/>
                  <a:sym typeface="Roboto Bold"/>
                </a:rPr>
                <a:t>Bước</a:t>
              </a:r>
              <a:r>
                <a:rPr lang="en-US" sz="2499" dirty="0">
                  <a:solidFill>
                    <a:srgbClr val="000000"/>
                  </a:solidFill>
                  <a:latin typeface="Roboto Bold"/>
                  <a:ea typeface="Roboto Bold"/>
                  <a:cs typeface="Roboto Bold"/>
                  <a:sym typeface="Roboto Bold"/>
                </a:rPr>
                <a:t> 5: </a:t>
              </a:r>
              <a:r>
                <a:rPr lang="en-US" sz="2499" dirty="0" err="1">
                  <a:solidFill>
                    <a:srgbClr val="000000"/>
                  </a:solidFill>
                  <a:latin typeface="Roboto Bold"/>
                  <a:ea typeface="Roboto Bold"/>
                  <a:cs typeface="Roboto Bold"/>
                  <a:sym typeface="Roboto Bold"/>
                </a:rPr>
                <a:t>Dự</a:t>
              </a:r>
              <a:r>
                <a:rPr lang="en-US" sz="2499" dirty="0">
                  <a:solidFill>
                    <a:srgbClr val="000000"/>
                  </a:solidFill>
                  <a:latin typeface="Roboto Bold"/>
                  <a:ea typeface="Roboto Bold"/>
                  <a:cs typeface="Roboto Bold"/>
                  <a:sym typeface="Roboto Bold"/>
                </a:rPr>
                <a:t> </a:t>
              </a:r>
              <a:r>
                <a:rPr lang="en-US" sz="2499" dirty="0" err="1">
                  <a:solidFill>
                    <a:srgbClr val="000000"/>
                  </a:solidFill>
                  <a:latin typeface="Roboto Bold"/>
                  <a:ea typeface="Roboto Bold"/>
                  <a:cs typeface="Roboto Bold"/>
                  <a:sym typeface="Roboto Bold"/>
                </a:rPr>
                <a:t>đoán</a:t>
              </a:r>
              <a:r>
                <a:rPr lang="en-US" sz="2499" dirty="0">
                  <a:solidFill>
                    <a:srgbClr val="000000"/>
                  </a:solidFill>
                  <a:latin typeface="Roboto Bold"/>
                  <a:ea typeface="Roboto Bold"/>
                  <a:cs typeface="Roboto Bold"/>
                  <a:sym typeface="Roboto Bold"/>
                </a:rPr>
                <a:t> </a:t>
              </a:r>
              <a:r>
                <a:rPr lang="en-US" sz="2499" dirty="0" err="1">
                  <a:solidFill>
                    <a:srgbClr val="000000"/>
                  </a:solidFill>
                  <a:latin typeface="Roboto Bold"/>
                  <a:ea typeface="Roboto Bold"/>
                  <a:cs typeface="Roboto Bold"/>
                  <a:sym typeface="Roboto Bold"/>
                </a:rPr>
                <a:t>tập</a:t>
              </a:r>
              <a:r>
                <a:rPr lang="en-US" sz="2499" dirty="0">
                  <a:solidFill>
                    <a:srgbClr val="000000"/>
                  </a:solidFill>
                  <a:latin typeface="Roboto Bold"/>
                  <a:ea typeface="Roboto Bold"/>
                  <a:cs typeface="Roboto Bold"/>
                  <a:sym typeface="Roboto Bold"/>
                </a:rPr>
                <a:t> </a:t>
              </a:r>
              <a:r>
                <a:rPr lang="en-US" sz="2499" dirty="0" err="1">
                  <a:solidFill>
                    <a:srgbClr val="000000"/>
                  </a:solidFill>
                  <a:latin typeface="Roboto Bold"/>
                  <a:ea typeface="Roboto Bold"/>
                  <a:cs typeface="Roboto Bold"/>
                  <a:sym typeface="Roboto Bold"/>
                </a:rPr>
                <a:t>dữ</a:t>
              </a:r>
              <a:r>
                <a:rPr lang="en-US" sz="2499" dirty="0">
                  <a:solidFill>
                    <a:srgbClr val="000000"/>
                  </a:solidFill>
                  <a:latin typeface="Roboto Bold"/>
                  <a:ea typeface="Roboto Bold"/>
                  <a:cs typeface="Roboto Bold"/>
                  <a:sym typeface="Roboto Bold"/>
                </a:rPr>
                <a:t> </a:t>
              </a:r>
              <a:r>
                <a:rPr lang="en-US" sz="2499" dirty="0" err="1">
                  <a:solidFill>
                    <a:srgbClr val="000000"/>
                  </a:solidFill>
                  <a:latin typeface="Roboto Bold"/>
                  <a:ea typeface="Roboto Bold"/>
                  <a:cs typeface="Roboto Bold"/>
                  <a:sym typeface="Roboto Bold"/>
                </a:rPr>
                <a:t>liệu</a:t>
              </a:r>
              <a:r>
                <a:rPr lang="en-US" sz="2499" dirty="0">
                  <a:solidFill>
                    <a:srgbClr val="000000"/>
                  </a:solidFill>
                  <a:latin typeface="Roboto Bold"/>
                  <a:ea typeface="Roboto Bold"/>
                  <a:cs typeface="Roboto Bold"/>
                  <a:sym typeface="Roboto Bold"/>
                </a:rPr>
                <a:t> test. </a:t>
              </a:r>
            </a:p>
          </p:txBody>
        </p:sp>
        <p:sp>
          <p:nvSpPr>
            <p:cNvPr id="46" name="TextBox 46"/>
            <p:cNvSpPr txBox="1"/>
            <p:nvPr/>
          </p:nvSpPr>
          <p:spPr>
            <a:xfrm>
              <a:off x="3857713" y="3944490"/>
              <a:ext cx="3197005" cy="1154163"/>
            </a:xfrm>
            <a:prstGeom prst="rect">
              <a:avLst/>
            </a:prstGeom>
          </p:spPr>
          <p:txBody>
            <a:bodyPr lIns="0" tIns="0" rIns="0" bIns="0" rtlCol="0" anchor="t">
              <a:spAutoFit/>
            </a:bodyPr>
            <a:lstStyle/>
            <a:p>
              <a:pPr algn="ctr">
                <a:lnSpc>
                  <a:spcPts val="3499"/>
                </a:lnSpc>
              </a:pPr>
              <a:r>
                <a:rPr lang="en-US" sz="2499" dirty="0" err="1">
                  <a:solidFill>
                    <a:srgbClr val="000000"/>
                  </a:solidFill>
                  <a:latin typeface="Roboto Bold"/>
                  <a:ea typeface="Roboto Bold"/>
                  <a:cs typeface="Roboto Bold"/>
                  <a:sym typeface="Roboto Bold"/>
                </a:rPr>
                <a:t>Bước</a:t>
              </a:r>
              <a:r>
                <a:rPr lang="en-US" sz="2499" dirty="0">
                  <a:solidFill>
                    <a:srgbClr val="000000"/>
                  </a:solidFill>
                  <a:latin typeface="Roboto Bold"/>
                  <a:ea typeface="Roboto Bold"/>
                  <a:cs typeface="Roboto Bold"/>
                  <a:sym typeface="Roboto Bold"/>
                </a:rPr>
                <a:t> 6: </a:t>
              </a:r>
              <a:r>
                <a:rPr lang="en-US" sz="2499" dirty="0" err="1">
                  <a:solidFill>
                    <a:srgbClr val="000000"/>
                  </a:solidFill>
                  <a:latin typeface="Roboto Bold"/>
                  <a:ea typeface="Roboto Bold"/>
                  <a:cs typeface="Roboto Bold"/>
                  <a:sym typeface="Roboto Bold"/>
                </a:rPr>
                <a:t>Đánh</a:t>
              </a:r>
              <a:r>
                <a:rPr lang="en-US" sz="2499" dirty="0">
                  <a:solidFill>
                    <a:srgbClr val="000000"/>
                  </a:solidFill>
                  <a:latin typeface="Roboto Bold"/>
                  <a:ea typeface="Roboto Bold"/>
                  <a:cs typeface="Roboto Bold"/>
                  <a:sym typeface="Roboto Bold"/>
                </a:rPr>
                <a:t> </a:t>
              </a:r>
              <a:r>
                <a:rPr lang="en-US" sz="2499" dirty="0" err="1">
                  <a:solidFill>
                    <a:srgbClr val="000000"/>
                  </a:solidFill>
                  <a:latin typeface="Roboto Bold"/>
                  <a:ea typeface="Roboto Bold"/>
                  <a:cs typeface="Roboto Bold"/>
                  <a:sym typeface="Roboto Bold"/>
                </a:rPr>
                <a:t>giá</a:t>
              </a:r>
              <a:r>
                <a:rPr lang="en-US" sz="2499" dirty="0">
                  <a:solidFill>
                    <a:srgbClr val="000000"/>
                  </a:solidFill>
                  <a:latin typeface="Roboto Bold"/>
                  <a:ea typeface="Roboto Bold"/>
                  <a:cs typeface="Roboto Bold"/>
                  <a:sym typeface="Roboto Bold"/>
                </a:rPr>
                <a:t> </a:t>
              </a:r>
              <a:r>
                <a:rPr lang="en-US" sz="2499" dirty="0" err="1">
                  <a:solidFill>
                    <a:srgbClr val="000000"/>
                  </a:solidFill>
                  <a:latin typeface="Roboto Bold"/>
                  <a:ea typeface="Roboto Bold"/>
                  <a:cs typeface="Roboto Bold"/>
                  <a:sym typeface="Roboto Bold"/>
                </a:rPr>
                <a:t>kết</a:t>
              </a:r>
              <a:r>
                <a:rPr lang="en-US" sz="2499" dirty="0">
                  <a:solidFill>
                    <a:srgbClr val="000000"/>
                  </a:solidFill>
                  <a:latin typeface="Roboto Bold"/>
                  <a:ea typeface="Roboto Bold"/>
                  <a:cs typeface="Roboto Bold"/>
                  <a:sym typeface="Roboto Bold"/>
                </a:rPr>
                <a:t> </a:t>
              </a:r>
              <a:r>
                <a:rPr lang="en-US" sz="2499" dirty="0" err="1">
                  <a:solidFill>
                    <a:srgbClr val="000000"/>
                  </a:solidFill>
                  <a:latin typeface="Roboto Bold"/>
                  <a:ea typeface="Roboto Bold"/>
                  <a:cs typeface="Roboto Bold"/>
                  <a:sym typeface="Roboto Bold"/>
                </a:rPr>
                <a:t>quả</a:t>
              </a:r>
              <a:endParaRPr lang="en-US" sz="2499" dirty="0">
                <a:solidFill>
                  <a:srgbClr val="000000"/>
                </a:solidFill>
                <a:latin typeface="Roboto Bold"/>
                <a:ea typeface="Roboto Bold"/>
                <a:cs typeface="Roboto Bold"/>
                <a:sym typeface="Roboto Bold"/>
              </a:endParaRPr>
            </a:p>
          </p:txBody>
        </p:sp>
      </p:grpSp>
      <p:sp>
        <p:nvSpPr>
          <p:cNvPr id="47" name="TextBox 47"/>
          <p:cNvSpPr txBox="1"/>
          <p:nvPr/>
        </p:nvSpPr>
        <p:spPr>
          <a:xfrm>
            <a:off x="342874" y="1267742"/>
            <a:ext cx="9310387" cy="1047736"/>
          </a:xfrm>
          <a:prstGeom prst="rect">
            <a:avLst/>
          </a:prstGeom>
        </p:spPr>
        <p:txBody>
          <a:bodyPr lIns="0" tIns="0" rIns="0" bIns="0" rtlCol="0" anchor="t">
            <a:spAutoFit/>
          </a:bodyPr>
          <a:lstStyle/>
          <a:p>
            <a:pPr algn="l">
              <a:lnSpc>
                <a:spcPts val="8024"/>
              </a:lnSpc>
            </a:pPr>
            <a:r>
              <a:rPr lang="en-US" sz="7499">
                <a:solidFill>
                  <a:srgbClr val="438E20"/>
                </a:solidFill>
                <a:latin typeface="Roboto Bold"/>
                <a:ea typeface="Roboto Bold"/>
                <a:cs typeface="Roboto Bold"/>
                <a:sym typeface="Roboto Bold"/>
              </a:rPr>
              <a:t>4.Xây dựng mô hình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sp>
        <p:nvSpPr>
          <p:cNvPr id="26" name="Rounded Rectangle 25"/>
          <p:cNvSpPr/>
          <p:nvPr/>
        </p:nvSpPr>
        <p:spPr>
          <a:xfrm>
            <a:off x="13258799" y="7429500"/>
            <a:ext cx="3505201" cy="762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12968287" y="5054320"/>
            <a:ext cx="4267200" cy="104775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1524000" y="4668131"/>
            <a:ext cx="4038600" cy="102171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1416693" y="7429500"/>
            <a:ext cx="3917308" cy="9516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7658601" y="3620382"/>
            <a:ext cx="4267200" cy="104775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342874" y="-13920"/>
            <a:ext cx="17753725" cy="1255108"/>
            <a:chOff x="0" y="0"/>
            <a:chExt cx="23671633" cy="1673477"/>
          </a:xfrm>
        </p:grpSpPr>
        <p:sp>
          <p:nvSpPr>
            <p:cNvPr id="3" name="Freeform 3"/>
            <p:cNvSpPr/>
            <p:nvPr/>
          </p:nvSpPr>
          <p:spPr>
            <a:xfrm>
              <a:off x="933779" y="0"/>
              <a:ext cx="2479972" cy="1673477"/>
            </a:xfrm>
            <a:custGeom>
              <a:avLst/>
              <a:gdLst/>
              <a:ahLst/>
              <a:cxnLst/>
              <a:rect l="l" t="t" r="r" b="b"/>
              <a:pathLst>
                <a:path w="2479972" h="1673477">
                  <a:moveTo>
                    <a:pt x="0" y="0"/>
                  </a:moveTo>
                  <a:lnTo>
                    <a:pt x="2479972" y="0"/>
                  </a:lnTo>
                  <a:lnTo>
                    <a:pt x="2479972" y="1673477"/>
                  </a:lnTo>
                  <a:lnTo>
                    <a:pt x="0" y="1673477"/>
                  </a:lnTo>
                  <a:lnTo>
                    <a:pt x="0" y="0"/>
                  </a:lnTo>
                  <a:close/>
                </a:path>
              </a:pathLst>
            </a:custGeom>
            <a:blipFill>
              <a:blip r:embed="rId2"/>
              <a:stretch>
                <a:fillRect/>
              </a:stretch>
            </a:blipFill>
          </p:spPr>
        </p:sp>
        <p:sp>
          <p:nvSpPr>
            <p:cNvPr id="4" name="Freeform 4"/>
            <p:cNvSpPr/>
            <p:nvPr/>
          </p:nvSpPr>
          <p:spPr>
            <a:xfrm>
              <a:off x="0" y="200958"/>
              <a:ext cx="1141704" cy="1198217"/>
            </a:xfrm>
            <a:custGeom>
              <a:avLst/>
              <a:gdLst/>
              <a:ahLst/>
              <a:cxnLst/>
              <a:rect l="l" t="t" r="r" b="b"/>
              <a:pathLst>
                <a:path w="1141704" h="1198217">
                  <a:moveTo>
                    <a:pt x="0" y="0"/>
                  </a:moveTo>
                  <a:lnTo>
                    <a:pt x="1141704" y="0"/>
                  </a:lnTo>
                  <a:lnTo>
                    <a:pt x="1141704" y="1198217"/>
                  </a:lnTo>
                  <a:lnTo>
                    <a:pt x="0" y="1198217"/>
                  </a:lnTo>
                  <a:lnTo>
                    <a:pt x="0" y="0"/>
                  </a:lnTo>
                  <a:close/>
                </a:path>
              </a:pathLst>
            </a:custGeom>
            <a:blipFill>
              <a:blip r:embed="rId3"/>
              <a:stretch>
                <a:fillRect l="-2624" r="-2624"/>
              </a:stretch>
            </a:blipFill>
          </p:spPr>
        </p:sp>
        <p:sp>
          <p:nvSpPr>
            <p:cNvPr id="5" name="Freeform 5"/>
            <p:cNvSpPr/>
            <p:nvPr/>
          </p:nvSpPr>
          <p:spPr>
            <a:xfrm>
              <a:off x="19737644" y="237630"/>
              <a:ext cx="1588973" cy="1161546"/>
            </a:xfrm>
            <a:custGeom>
              <a:avLst/>
              <a:gdLst/>
              <a:ahLst/>
              <a:cxnLst/>
              <a:rect l="l" t="t" r="r" b="b"/>
              <a:pathLst>
                <a:path w="1588973" h="1161546">
                  <a:moveTo>
                    <a:pt x="0" y="0"/>
                  </a:moveTo>
                  <a:lnTo>
                    <a:pt x="1588973" y="0"/>
                  </a:lnTo>
                  <a:lnTo>
                    <a:pt x="1588973" y="1161545"/>
                  </a:lnTo>
                  <a:lnTo>
                    <a:pt x="0" y="1161545"/>
                  </a:lnTo>
                  <a:lnTo>
                    <a:pt x="0" y="0"/>
                  </a:lnTo>
                  <a:close/>
                </a:path>
              </a:pathLst>
            </a:custGeom>
            <a:blipFill>
              <a:blip r:embed="rId4"/>
              <a:stretch>
                <a:fillRect l="-9961" t="-27783" r="-11953" b="-38992"/>
              </a:stretch>
            </a:blipFill>
          </p:spPr>
        </p:sp>
        <p:sp>
          <p:nvSpPr>
            <p:cNvPr id="6" name="Freeform 6"/>
            <p:cNvSpPr/>
            <p:nvPr/>
          </p:nvSpPr>
          <p:spPr>
            <a:xfrm>
              <a:off x="20983875" y="237630"/>
              <a:ext cx="2687758" cy="1198217"/>
            </a:xfrm>
            <a:custGeom>
              <a:avLst/>
              <a:gdLst/>
              <a:ahLst/>
              <a:cxnLst/>
              <a:rect l="l" t="t" r="r" b="b"/>
              <a:pathLst>
                <a:path w="2687758" h="1198217">
                  <a:moveTo>
                    <a:pt x="0" y="0"/>
                  </a:moveTo>
                  <a:lnTo>
                    <a:pt x="2687758" y="0"/>
                  </a:lnTo>
                  <a:lnTo>
                    <a:pt x="2687758" y="1198217"/>
                  </a:lnTo>
                  <a:lnTo>
                    <a:pt x="0" y="1198217"/>
                  </a:lnTo>
                  <a:lnTo>
                    <a:pt x="0" y="0"/>
                  </a:lnTo>
                  <a:close/>
                </a:path>
              </a:pathLst>
            </a:custGeom>
            <a:blipFill>
              <a:blip r:embed="rId5"/>
              <a:stretch>
                <a:fillRect r="-15165" b="-13289"/>
              </a:stretch>
            </a:blipFill>
          </p:spPr>
        </p:sp>
      </p:grpSp>
      <p:sp>
        <p:nvSpPr>
          <p:cNvPr id="7" name="TextBox 7"/>
          <p:cNvSpPr txBox="1"/>
          <p:nvPr/>
        </p:nvSpPr>
        <p:spPr>
          <a:xfrm>
            <a:off x="699123" y="2997391"/>
            <a:ext cx="7871933" cy="516890"/>
          </a:xfrm>
          <a:prstGeom prst="rect">
            <a:avLst/>
          </a:prstGeom>
        </p:spPr>
        <p:txBody>
          <a:bodyPr lIns="0" tIns="0" rIns="0" bIns="0" rtlCol="0" anchor="t">
            <a:spAutoFit/>
          </a:bodyPr>
          <a:lstStyle/>
          <a:p>
            <a:pPr algn="l">
              <a:lnSpc>
                <a:spcPts val="3879"/>
              </a:lnSpc>
            </a:pPr>
            <a:r>
              <a:rPr lang="en-US" sz="3999">
                <a:solidFill>
                  <a:srgbClr val="000000"/>
                </a:solidFill>
                <a:latin typeface="Ruda Heavy"/>
                <a:ea typeface="Ruda Heavy"/>
                <a:cs typeface="Ruda Heavy"/>
                <a:sym typeface="Ruda Heavy"/>
              </a:rPr>
              <a:t>4.3. Mô hình Random Forest</a:t>
            </a:r>
          </a:p>
        </p:txBody>
      </p:sp>
      <p:sp>
        <p:nvSpPr>
          <p:cNvPr id="8" name="TextBox 8"/>
          <p:cNvSpPr txBox="1"/>
          <p:nvPr/>
        </p:nvSpPr>
        <p:spPr>
          <a:xfrm>
            <a:off x="7613939" y="3620382"/>
            <a:ext cx="4311862" cy="1047750"/>
          </a:xfrm>
          <a:prstGeom prst="rect">
            <a:avLst/>
          </a:prstGeom>
        </p:spPr>
        <p:txBody>
          <a:bodyPr lIns="0" tIns="0" rIns="0" bIns="0" rtlCol="0" anchor="t">
            <a:spAutoFit/>
          </a:bodyPr>
          <a:lstStyle/>
          <a:p>
            <a:pPr algn="ctr">
              <a:lnSpc>
                <a:spcPts val="4200"/>
              </a:lnSpc>
            </a:pPr>
            <a:r>
              <a:rPr lang="en-US" sz="3000">
                <a:solidFill>
                  <a:srgbClr val="000000"/>
                </a:solidFill>
                <a:latin typeface="Fraunces"/>
                <a:ea typeface="Fraunces"/>
                <a:cs typeface="Fraunces"/>
                <a:sym typeface="Fraunces"/>
              </a:rPr>
              <a:t>Ngẫu nhiên trong việc lựa chọn đặc trưng</a:t>
            </a:r>
          </a:p>
        </p:txBody>
      </p:sp>
      <p:sp>
        <p:nvSpPr>
          <p:cNvPr id="9" name="TextBox 9"/>
          <p:cNvSpPr txBox="1"/>
          <p:nvPr/>
        </p:nvSpPr>
        <p:spPr>
          <a:xfrm>
            <a:off x="1425156" y="7600142"/>
            <a:ext cx="3736728" cy="781050"/>
          </a:xfrm>
          <a:prstGeom prst="rect">
            <a:avLst/>
          </a:prstGeom>
        </p:spPr>
        <p:txBody>
          <a:bodyPr lIns="0" tIns="0" rIns="0" bIns="0" rtlCol="0" anchor="t">
            <a:spAutoFit/>
          </a:bodyPr>
          <a:lstStyle/>
          <a:p>
            <a:pPr algn="ctr">
              <a:lnSpc>
                <a:spcPts val="3000"/>
              </a:lnSpc>
            </a:pPr>
            <a:r>
              <a:rPr lang="en-US" sz="3000">
                <a:solidFill>
                  <a:srgbClr val="000000"/>
                </a:solidFill>
                <a:latin typeface="Fraunces"/>
                <a:ea typeface="Fraunces"/>
                <a:cs typeface="Fraunces"/>
                <a:sym typeface="Fraunces"/>
              </a:rPr>
              <a:t>Bài toán phân loại và dự đoán</a:t>
            </a:r>
          </a:p>
        </p:txBody>
      </p:sp>
      <p:sp>
        <p:nvSpPr>
          <p:cNvPr id="10" name="TextBox 10"/>
          <p:cNvSpPr txBox="1"/>
          <p:nvPr/>
        </p:nvSpPr>
        <p:spPr>
          <a:xfrm>
            <a:off x="1258832" y="4908797"/>
            <a:ext cx="4425061" cy="781050"/>
          </a:xfrm>
          <a:prstGeom prst="rect">
            <a:avLst/>
          </a:prstGeom>
        </p:spPr>
        <p:txBody>
          <a:bodyPr lIns="0" tIns="0" rIns="0" bIns="0" rtlCol="0" anchor="t">
            <a:spAutoFit/>
          </a:bodyPr>
          <a:lstStyle/>
          <a:p>
            <a:pPr algn="ctr">
              <a:lnSpc>
                <a:spcPts val="3000"/>
              </a:lnSpc>
            </a:pPr>
            <a:r>
              <a:rPr lang="en-US" sz="3000">
                <a:solidFill>
                  <a:srgbClr val="000000"/>
                </a:solidFill>
                <a:latin typeface="Fraunces"/>
                <a:ea typeface="Fraunces"/>
                <a:cs typeface="Fraunces"/>
                <a:sym typeface="Fraunces"/>
              </a:rPr>
              <a:t>Tập hợp các cây quyết định</a:t>
            </a:r>
          </a:p>
        </p:txBody>
      </p:sp>
      <p:sp>
        <p:nvSpPr>
          <p:cNvPr id="11" name="TextBox 11"/>
          <p:cNvSpPr txBox="1"/>
          <p:nvPr/>
        </p:nvSpPr>
        <p:spPr>
          <a:xfrm>
            <a:off x="12834239" y="7562042"/>
            <a:ext cx="4425061" cy="400050"/>
          </a:xfrm>
          <a:prstGeom prst="rect">
            <a:avLst/>
          </a:prstGeom>
        </p:spPr>
        <p:txBody>
          <a:bodyPr lIns="0" tIns="0" rIns="0" bIns="0" rtlCol="0" anchor="t">
            <a:spAutoFit/>
          </a:bodyPr>
          <a:lstStyle/>
          <a:p>
            <a:pPr algn="ctr">
              <a:lnSpc>
                <a:spcPts val="3000"/>
              </a:lnSpc>
            </a:pPr>
            <a:r>
              <a:rPr lang="en-US" sz="3000">
                <a:solidFill>
                  <a:srgbClr val="000000"/>
                </a:solidFill>
                <a:latin typeface="Fraunces"/>
                <a:ea typeface="Fraunces"/>
                <a:cs typeface="Fraunces"/>
                <a:sym typeface="Fraunces"/>
              </a:rPr>
              <a:t>Ứng dụng rộng rãi </a:t>
            </a:r>
          </a:p>
        </p:txBody>
      </p:sp>
      <p:sp>
        <p:nvSpPr>
          <p:cNvPr id="12" name="TextBox 12"/>
          <p:cNvSpPr txBox="1"/>
          <p:nvPr/>
        </p:nvSpPr>
        <p:spPr>
          <a:xfrm>
            <a:off x="12834239" y="5321020"/>
            <a:ext cx="4425061" cy="781050"/>
          </a:xfrm>
          <a:prstGeom prst="rect">
            <a:avLst/>
          </a:prstGeom>
        </p:spPr>
        <p:txBody>
          <a:bodyPr lIns="0" tIns="0" rIns="0" bIns="0" rtlCol="0" anchor="t">
            <a:spAutoFit/>
          </a:bodyPr>
          <a:lstStyle/>
          <a:p>
            <a:pPr algn="ctr">
              <a:lnSpc>
                <a:spcPts val="3000"/>
              </a:lnSpc>
            </a:pPr>
            <a:r>
              <a:rPr lang="en-US" sz="3000">
                <a:solidFill>
                  <a:srgbClr val="000000"/>
                </a:solidFill>
                <a:latin typeface="Fraunces"/>
                <a:ea typeface="Fraunces"/>
                <a:cs typeface="Fraunces"/>
                <a:sym typeface="Fraunces"/>
              </a:rPr>
              <a:t>Bỏ phiếu để đưa ra kết quả</a:t>
            </a:r>
          </a:p>
        </p:txBody>
      </p:sp>
      <p:grpSp>
        <p:nvGrpSpPr>
          <p:cNvPr id="13" name="Group 13"/>
          <p:cNvGrpSpPr/>
          <p:nvPr/>
        </p:nvGrpSpPr>
        <p:grpSpPr>
          <a:xfrm>
            <a:off x="6412518" y="5046013"/>
            <a:ext cx="5877194" cy="4917757"/>
            <a:chOff x="0" y="0"/>
            <a:chExt cx="7836258" cy="6557009"/>
          </a:xfrm>
        </p:grpSpPr>
      </p:grpSp>
      <p:sp>
        <p:nvSpPr>
          <p:cNvPr id="14" name="TextBox 14"/>
          <p:cNvSpPr txBox="1"/>
          <p:nvPr/>
        </p:nvSpPr>
        <p:spPr>
          <a:xfrm>
            <a:off x="1028700" y="3763257"/>
            <a:ext cx="7871933" cy="516890"/>
          </a:xfrm>
          <a:prstGeom prst="rect">
            <a:avLst/>
          </a:prstGeom>
        </p:spPr>
        <p:txBody>
          <a:bodyPr lIns="0" tIns="0" rIns="0" bIns="0" rtlCol="0" anchor="t">
            <a:spAutoFit/>
          </a:bodyPr>
          <a:lstStyle/>
          <a:p>
            <a:pPr algn="l">
              <a:lnSpc>
                <a:spcPts val="3879"/>
              </a:lnSpc>
            </a:pPr>
            <a:r>
              <a:rPr lang="en-US" sz="3999" b="1">
                <a:solidFill>
                  <a:srgbClr val="000000"/>
                </a:solidFill>
                <a:latin typeface="Roboto Slab" panose="020B0604020202020204" charset="0"/>
                <a:ea typeface="Roboto Slab" panose="020B0604020202020204" charset="0"/>
                <a:cs typeface="Ruda Heavy"/>
                <a:sym typeface="Ruda Heavy"/>
              </a:rPr>
              <a:t>a. Lý Thuyết</a:t>
            </a:r>
          </a:p>
        </p:txBody>
      </p:sp>
      <p:sp>
        <p:nvSpPr>
          <p:cNvPr id="15" name="Freeform 15"/>
          <p:cNvSpPr/>
          <p:nvPr/>
        </p:nvSpPr>
        <p:spPr>
          <a:xfrm>
            <a:off x="-3507013" y="613634"/>
            <a:ext cx="13651751" cy="1989390"/>
          </a:xfrm>
          <a:custGeom>
            <a:avLst/>
            <a:gdLst/>
            <a:ahLst/>
            <a:cxnLst/>
            <a:rect l="l" t="t" r="r" b="b"/>
            <a:pathLst>
              <a:path w="13651751" h="1989390">
                <a:moveTo>
                  <a:pt x="0" y="0"/>
                </a:moveTo>
                <a:lnTo>
                  <a:pt x="13651751" y="0"/>
                </a:lnTo>
                <a:lnTo>
                  <a:pt x="13651751" y="1989389"/>
                </a:lnTo>
                <a:lnTo>
                  <a:pt x="0" y="1989389"/>
                </a:lnTo>
                <a:lnTo>
                  <a:pt x="0" y="0"/>
                </a:lnTo>
                <a:close/>
              </a:path>
            </a:pathLst>
          </a:custGeom>
          <a:blipFill>
            <a:blip r:embed="rId6"/>
            <a:stretch>
              <a:fillRect t="-180" b="-180"/>
            </a:stretch>
          </a:blipFill>
        </p:spPr>
      </p:sp>
      <p:grpSp>
        <p:nvGrpSpPr>
          <p:cNvPr id="16" name="Group 16"/>
          <p:cNvGrpSpPr/>
          <p:nvPr/>
        </p:nvGrpSpPr>
        <p:grpSpPr>
          <a:xfrm>
            <a:off x="-3312665" y="1182017"/>
            <a:ext cx="13263054" cy="1133461"/>
            <a:chOff x="0" y="0"/>
            <a:chExt cx="3610825" cy="308581"/>
          </a:xfrm>
        </p:grpSpPr>
        <p:sp>
          <p:nvSpPr>
            <p:cNvPr id="17" name="Freeform 17"/>
            <p:cNvSpPr/>
            <p:nvPr/>
          </p:nvSpPr>
          <p:spPr>
            <a:xfrm>
              <a:off x="0" y="0"/>
              <a:ext cx="3610825" cy="308581"/>
            </a:xfrm>
            <a:custGeom>
              <a:avLst/>
              <a:gdLst/>
              <a:ahLst/>
              <a:cxnLst/>
              <a:rect l="l" t="t" r="r" b="b"/>
              <a:pathLst>
                <a:path w="3610825" h="308581">
                  <a:moveTo>
                    <a:pt x="3407625" y="0"/>
                  </a:moveTo>
                  <a:cubicBezTo>
                    <a:pt x="3519849" y="0"/>
                    <a:pt x="3610825" y="69078"/>
                    <a:pt x="3610825" y="154291"/>
                  </a:cubicBezTo>
                  <a:cubicBezTo>
                    <a:pt x="3610825" y="239503"/>
                    <a:pt x="3519849" y="308581"/>
                    <a:pt x="3407625" y="308581"/>
                  </a:cubicBezTo>
                  <a:lnTo>
                    <a:pt x="203200" y="308581"/>
                  </a:lnTo>
                  <a:cubicBezTo>
                    <a:pt x="90976" y="308581"/>
                    <a:pt x="0" y="239503"/>
                    <a:pt x="0" y="154291"/>
                  </a:cubicBezTo>
                  <a:cubicBezTo>
                    <a:pt x="0" y="69078"/>
                    <a:pt x="90976" y="0"/>
                    <a:pt x="203200" y="0"/>
                  </a:cubicBezTo>
                  <a:close/>
                </a:path>
              </a:pathLst>
            </a:custGeom>
            <a:solidFill>
              <a:srgbClr val="FFFFFF"/>
            </a:solidFill>
          </p:spPr>
        </p:sp>
        <p:sp>
          <p:nvSpPr>
            <p:cNvPr id="18" name="TextBox 18"/>
            <p:cNvSpPr txBox="1"/>
            <p:nvPr/>
          </p:nvSpPr>
          <p:spPr>
            <a:xfrm>
              <a:off x="0" y="-28575"/>
              <a:ext cx="3610825" cy="337156"/>
            </a:xfrm>
            <a:prstGeom prst="rect">
              <a:avLst/>
            </a:prstGeom>
          </p:spPr>
          <p:txBody>
            <a:bodyPr lIns="50800" tIns="50800" rIns="50800" bIns="50800" rtlCol="0" anchor="ctr"/>
            <a:lstStyle/>
            <a:p>
              <a:pPr algn="ctr">
                <a:lnSpc>
                  <a:spcPts val="1885"/>
                </a:lnSpc>
              </a:pPr>
              <a:endParaRPr/>
            </a:p>
          </p:txBody>
        </p:sp>
      </p:grpSp>
      <p:sp>
        <p:nvSpPr>
          <p:cNvPr id="19" name="TextBox 19"/>
          <p:cNvSpPr txBox="1"/>
          <p:nvPr/>
        </p:nvSpPr>
        <p:spPr>
          <a:xfrm>
            <a:off x="342874" y="1267742"/>
            <a:ext cx="9310387" cy="1047736"/>
          </a:xfrm>
          <a:prstGeom prst="rect">
            <a:avLst/>
          </a:prstGeom>
        </p:spPr>
        <p:txBody>
          <a:bodyPr lIns="0" tIns="0" rIns="0" bIns="0" rtlCol="0" anchor="t">
            <a:spAutoFit/>
          </a:bodyPr>
          <a:lstStyle/>
          <a:p>
            <a:pPr algn="l">
              <a:lnSpc>
                <a:spcPts val="8024"/>
              </a:lnSpc>
            </a:pPr>
            <a:r>
              <a:rPr lang="en-US" sz="7499">
                <a:solidFill>
                  <a:srgbClr val="438E20"/>
                </a:solidFill>
                <a:latin typeface="Roboto Bold"/>
                <a:ea typeface="Roboto Bold"/>
                <a:cs typeface="Roboto Bold"/>
                <a:sym typeface="Roboto Bold"/>
              </a:rPr>
              <a:t>4.Xây dựng mô hình </a:t>
            </a:r>
          </a:p>
        </p:txBody>
      </p:sp>
      <p:pic>
        <p:nvPicPr>
          <p:cNvPr id="23" name="Picture 22"/>
          <p:cNvPicPr>
            <a:picLocks noChangeAspect="1"/>
          </p:cNvPicPr>
          <p:nvPr/>
        </p:nvPicPr>
        <p:blipFill>
          <a:blip r:embed="rId7"/>
          <a:stretch>
            <a:fillRect/>
          </a:stretch>
        </p:blipFill>
        <p:spPr>
          <a:xfrm>
            <a:off x="6397963" y="4798045"/>
            <a:ext cx="6436276" cy="475675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p:nvPr/>
        </p:nvGrpSpPr>
        <p:grpSpPr>
          <a:xfrm>
            <a:off x="342874" y="-13920"/>
            <a:ext cx="17753725" cy="1255108"/>
            <a:chOff x="0" y="0"/>
            <a:chExt cx="23671633" cy="1673477"/>
          </a:xfrm>
        </p:grpSpPr>
        <p:sp>
          <p:nvSpPr>
            <p:cNvPr id="3" name="Freeform 3"/>
            <p:cNvSpPr/>
            <p:nvPr/>
          </p:nvSpPr>
          <p:spPr>
            <a:xfrm>
              <a:off x="933779" y="0"/>
              <a:ext cx="2479972" cy="1673477"/>
            </a:xfrm>
            <a:custGeom>
              <a:avLst/>
              <a:gdLst/>
              <a:ahLst/>
              <a:cxnLst/>
              <a:rect l="l" t="t" r="r" b="b"/>
              <a:pathLst>
                <a:path w="2479972" h="1673477">
                  <a:moveTo>
                    <a:pt x="0" y="0"/>
                  </a:moveTo>
                  <a:lnTo>
                    <a:pt x="2479972" y="0"/>
                  </a:lnTo>
                  <a:lnTo>
                    <a:pt x="2479972" y="1673477"/>
                  </a:lnTo>
                  <a:lnTo>
                    <a:pt x="0" y="1673477"/>
                  </a:lnTo>
                  <a:lnTo>
                    <a:pt x="0" y="0"/>
                  </a:lnTo>
                  <a:close/>
                </a:path>
              </a:pathLst>
            </a:custGeom>
            <a:blipFill>
              <a:blip r:embed="rId2"/>
              <a:stretch>
                <a:fillRect/>
              </a:stretch>
            </a:blipFill>
          </p:spPr>
        </p:sp>
        <p:sp>
          <p:nvSpPr>
            <p:cNvPr id="4" name="Freeform 4"/>
            <p:cNvSpPr/>
            <p:nvPr/>
          </p:nvSpPr>
          <p:spPr>
            <a:xfrm>
              <a:off x="0" y="200958"/>
              <a:ext cx="1141704" cy="1198217"/>
            </a:xfrm>
            <a:custGeom>
              <a:avLst/>
              <a:gdLst/>
              <a:ahLst/>
              <a:cxnLst/>
              <a:rect l="l" t="t" r="r" b="b"/>
              <a:pathLst>
                <a:path w="1141704" h="1198217">
                  <a:moveTo>
                    <a:pt x="0" y="0"/>
                  </a:moveTo>
                  <a:lnTo>
                    <a:pt x="1141704" y="0"/>
                  </a:lnTo>
                  <a:lnTo>
                    <a:pt x="1141704" y="1198217"/>
                  </a:lnTo>
                  <a:lnTo>
                    <a:pt x="0" y="1198217"/>
                  </a:lnTo>
                  <a:lnTo>
                    <a:pt x="0" y="0"/>
                  </a:lnTo>
                  <a:close/>
                </a:path>
              </a:pathLst>
            </a:custGeom>
            <a:blipFill>
              <a:blip r:embed="rId3"/>
              <a:stretch>
                <a:fillRect l="-2624" r="-2624"/>
              </a:stretch>
            </a:blipFill>
          </p:spPr>
        </p:sp>
        <p:sp>
          <p:nvSpPr>
            <p:cNvPr id="5" name="Freeform 5"/>
            <p:cNvSpPr/>
            <p:nvPr/>
          </p:nvSpPr>
          <p:spPr>
            <a:xfrm>
              <a:off x="19737644" y="237630"/>
              <a:ext cx="1588973" cy="1161546"/>
            </a:xfrm>
            <a:custGeom>
              <a:avLst/>
              <a:gdLst/>
              <a:ahLst/>
              <a:cxnLst/>
              <a:rect l="l" t="t" r="r" b="b"/>
              <a:pathLst>
                <a:path w="1588973" h="1161546">
                  <a:moveTo>
                    <a:pt x="0" y="0"/>
                  </a:moveTo>
                  <a:lnTo>
                    <a:pt x="1588973" y="0"/>
                  </a:lnTo>
                  <a:lnTo>
                    <a:pt x="1588973" y="1161545"/>
                  </a:lnTo>
                  <a:lnTo>
                    <a:pt x="0" y="1161545"/>
                  </a:lnTo>
                  <a:lnTo>
                    <a:pt x="0" y="0"/>
                  </a:lnTo>
                  <a:close/>
                </a:path>
              </a:pathLst>
            </a:custGeom>
            <a:blipFill>
              <a:blip r:embed="rId4"/>
              <a:stretch>
                <a:fillRect l="-9961" t="-27783" r="-11953" b="-38992"/>
              </a:stretch>
            </a:blipFill>
          </p:spPr>
        </p:sp>
        <p:sp>
          <p:nvSpPr>
            <p:cNvPr id="6" name="Freeform 6"/>
            <p:cNvSpPr/>
            <p:nvPr/>
          </p:nvSpPr>
          <p:spPr>
            <a:xfrm>
              <a:off x="20983875" y="237630"/>
              <a:ext cx="2687758" cy="1198217"/>
            </a:xfrm>
            <a:custGeom>
              <a:avLst/>
              <a:gdLst/>
              <a:ahLst/>
              <a:cxnLst/>
              <a:rect l="l" t="t" r="r" b="b"/>
              <a:pathLst>
                <a:path w="2687758" h="1198217">
                  <a:moveTo>
                    <a:pt x="0" y="0"/>
                  </a:moveTo>
                  <a:lnTo>
                    <a:pt x="2687758" y="0"/>
                  </a:lnTo>
                  <a:lnTo>
                    <a:pt x="2687758" y="1198217"/>
                  </a:lnTo>
                  <a:lnTo>
                    <a:pt x="0" y="1198217"/>
                  </a:lnTo>
                  <a:lnTo>
                    <a:pt x="0" y="0"/>
                  </a:lnTo>
                  <a:close/>
                </a:path>
              </a:pathLst>
            </a:custGeom>
            <a:blipFill>
              <a:blip r:embed="rId5"/>
              <a:stretch>
                <a:fillRect r="-15165" b="-13289"/>
              </a:stretch>
            </a:blipFill>
          </p:spPr>
        </p:sp>
      </p:grpSp>
      <p:sp>
        <p:nvSpPr>
          <p:cNvPr id="7" name="TextBox 7"/>
          <p:cNvSpPr txBox="1"/>
          <p:nvPr/>
        </p:nvSpPr>
        <p:spPr>
          <a:xfrm>
            <a:off x="3592933" y="4796319"/>
            <a:ext cx="3838165" cy="533400"/>
          </a:xfrm>
          <a:prstGeom prst="rect">
            <a:avLst/>
          </a:prstGeom>
        </p:spPr>
        <p:txBody>
          <a:bodyPr lIns="0" tIns="0" rIns="0" bIns="0" rtlCol="0" anchor="t">
            <a:spAutoFit/>
          </a:bodyPr>
          <a:lstStyle/>
          <a:p>
            <a:pPr algn="ctr">
              <a:lnSpc>
                <a:spcPts val="4200"/>
              </a:lnSpc>
            </a:pPr>
            <a:r>
              <a:rPr lang="en-US" sz="3000">
                <a:solidFill>
                  <a:srgbClr val="000000"/>
                </a:solidFill>
                <a:latin typeface="Roboto Bold"/>
                <a:ea typeface="Roboto Bold"/>
                <a:cs typeface="Roboto Bold"/>
                <a:sym typeface="Roboto Bold"/>
              </a:rPr>
              <a:t>criterion = "entropy" </a:t>
            </a:r>
          </a:p>
        </p:txBody>
      </p:sp>
      <p:sp>
        <p:nvSpPr>
          <p:cNvPr id="8" name="TextBox 8"/>
          <p:cNvSpPr txBox="1"/>
          <p:nvPr/>
        </p:nvSpPr>
        <p:spPr>
          <a:xfrm>
            <a:off x="4069198" y="6240241"/>
            <a:ext cx="2606845" cy="533400"/>
          </a:xfrm>
          <a:prstGeom prst="rect">
            <a:avLst/>
          </a:prstGeom>
        </p:spPr>
        <p:txBody>
          <a:bodyPr lIns="0" tIns="0" rIns="0" bIns="0" rtlCol="0" anchor="t">
            <a:spAutoFit/>
          </a:bodyPr>
          <a:lstStyle/>
          <a:p>
            <a:pPr algn="ctr">
              <a:lnSpc>
                <a:spcPts val="4200"/>
              </a:lnSpc>
            </a:pPr>
            <a:r>
              <a:rPr lang="en-US" sz="3000">
                <a:solidFill>
                  <a:srgbClr val="000000"/>
                </a:solidFill>
                <a:latin typeface="Roboto Bold"/>
                <a:ea typeface="Roboto Bold"/>
                <a:cs typeface="Roboto Bold"/>
                <a:sym typeface="Roboto Bold"/>
              </a:rPr>
              <a:t>max_depth = 7</a:t>
            </a:r>
          </a:p>
        </p:txBody>
      </p:sp>
      <p:sp>
        <p:nvSpPr>
          <p:cNvPr id="9" name="TextBox 9"/>
          <p:cNvSpPr txBox="1"/>
          <p:nvPr/>
        </p:nvSpPr>
        <p:spPr>
          <a:xfrm>
            <a:off x="3592933" y="7485749"/>
            <a:ext cx="3303819" cy="533400"/>
          </a:xfrm>
          <a:prstGeom prst="rect">
            <a:avLst/>
          </a:prstGeom>
        </p:spPr>
        <p:txBody>
          <a:bodyPr lIns="0" tIns="0" rIns="0" bIns="0" rtlCol="0" anchor="t">
            <a:spAutoFit/>
          </a:bodyPr>
          <a:lstStyle/>
          <a:p>
            <a:pPr algn="ctr">
              <a:lnSpc>
                <a:spcPts val="4200"/>
              </a:lnSpc>
            </a:pPr>
            <a:r>
              <a:rPr lang="en-US" sz="3000">
                <a:solidFill>
                  <a:srgbClr val="000000"/>
                </a:solidFill>
                <a:latin typeface="Roboto Bold"/>
                <a:ea typeface="Roboto Bold"/>
                <a:cs typeface="Roboto Bold"/>
                <a:sym typeface="Roboto Bold"/>
              </a:rPr>
              <a:t>n_estimators = 99</a:t>
            </a:r>
          </a:p>
        </p:txBody>
      </p:sp>
      <p:sp>
        <p:nvSpPr>
          <p:cNvPr id="10" name="Freeform 10"/>
          <p:cNvSpPr/>
          <p:nvPr/>
        </p:nvSpPr>
        <p:spPr>
          <a:xfrm rot="-6062028">
            <a:off x="1515718" y="4563777"/>
            <a:ext cx="2240129" cy="2484014"/>
          </a:xfrm>
          <a:custGeom>
            <a:avLst/>
            <a:gdLst/>
            <a:ahLst/>
            <a:cxnLst/>
            <a:rect l="l" t="t" r="r" b="b"/>
            <a:pathLst>
              <a:path w="2240129" h="2484014">
                <a:moveTo>
                  <a:pt x="0" y="0"/>
                </a:moveTo>
                <a:lnTo>
                  <a:pt x="2240129" y="0"/>
                </a:lnTo>
                <a:lnTo>
                  <a:pt x="2240129" y="2484015"/>
                </a:lnTo>
                <a:lnTo>
                  <a:pt x="0" y="24840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7818602">
            <a:off x="1923341" y="4162870"/>
            <a:ext cx="1339693" cy="1485547"/>
          </a:xfrm>
          <a:custGeom>
            <a:avLst/>
            <a:gdLst/>
            <a:ahLst/>
            <a:cxnLst/>
            <a:rect l="l" t="t" r="r" b="b"/>
            <a:pathLst>
              <a:path w="1339693" h="1485547">
                <a:moveTo>
                  <a:pt x="0" y="0"/>
                </a:moveTo>
                <a:lnTo>
                  <a:pt x="1339693" y="0"/>
                </a:lnTo>
                <a:lnTo>
                  <a:pt x="1339693" y="1485547"/>
                </a:lnTo>
                <a:lnTo>
                  <a:pt x="0" y="14855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4920625">
            <a:off x="1009842" y="5106429"/>
            <a:ext cx="2620990" cy="2906340"/>
          </a:xfrm>
          <a:custGeom>
            <a:avLst/>
            <a:gdLst/>
            <a:ahLst/>
            <a:cxnLst/>
            <a:rect l="l" t="t" r="r" b="b"/>
            <a:pathLst>
              <a:path w="2620990" h="2906340">
                <a:moveTo>
                  <a:pt x="0" y="0"/>
                </a:moveTo>
                <a:lnTo>
                  <a:pt x="2620990" y="0"/>
                </a:lnTo>
                <a:lnTo>
                  <a:pt x="2620990" y="2906340"/>
                </a:lnTo>
                <a:lnTo>
                  <a:pt x="0" y="29063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7927230" y="3514281"/>
            <a:ext cx="9714907" cy="6208577"/>
          </a:xfrm>
          <a:custGeom>
            <a:avLst/>
            <a:gdLst/>
            <a:ahLst/>
            <a:cxnLst/>
            <a:rect l="l" t="t" r="r" b="b"/>
            <a:pathLst>
              <a:path w="9714907" h="6208577">
                <a:moveTo>
                  <a:pt x="0" y="0"/>
                </a:moveTo>
                <a:lnTo>
                  <a:pt x="9714907" y="0"/>
                </a:lnTo>
                <a:lnTo>
                  <a:pt x="9714907" y="6208577"/>
                </a:lnTo>
                <a:lnTo>
                  <a:pt x="0" y="6208577"/>
                </a:lnTo>
                <a:lnTo>
                  <a:pt x="0" y="0"/>
                </a:lnTo>
                <a:close/>
              </a:path>
            </a:pathLst>
          </a:custGeom>
          <a:blipFill>
            <a:blip r:embed="rId8"/>
            <a:stretch>
              <a:fillRect/>
            </a:stretch>
          </a:blipFill>
          <a:ln w="38100" cap="sq">
            <a:solidFill>
              <a:srgbClr val="99ACFF"/>
            </a:solidFill>
            <a:prstDash val="lgDash"/>
            <a:miter/>
          </a:ln>
        </p:spPr>
      </p:sp>
      <p:sp>
        <p:nvSpPr>
          <p:cNvPr id="14" name="TextBox 14"/>
          <p:cNvSpPr txBox="1"/>
          <p:nvPr/>
        </p:nvSpPr>
        <p:spPr>
          <a:xfrm>
            <a:off x="699123" y="2997391"/>
            <a:ext cx="7871933" cy="516890"/>
          </a:xfrm>
          <a:prstGeom prst="rect">
            <a:avLst/>
          </a:prstGeom>
        </p:spPr>
        <p:txBody>
          <a:bodyPr lIns="0" tIns="0" rIns="0" bIns="0" rtlCol="0" anchor="t">
            <a:spAutoFit/>
          </a:bodyPr>
          <a:lstStyle/>
          <a:p>
            <a:pPr algn="l">
              <a:lnSpc>
                <a:spcPts val="3879"/>
              </a:lnSpc>
            </a:pPr>
            <a:r>
              <a:rPr lang="en-US" sz="3999">
                <a:solidFill>
                  <a:srgbClr val="000000"/>
                </a:solidFill>
                <a:latin typeface="Ruda Heavy"/>
                <a:ea typeface="Ruda Heavy"/>
                <a:cs typeface="Ruda Heavy"/>
                <a:sym typeface="Ruda Heavy"/>
              </a:rPr>
              <a:t>4.3. Mô hình Random Forest</a:t>
            </a:r>
          </a:p>
        </p:txBody>
      </p:sp>
      <p:sp>
        <p:nvSpPr>
          <p:cNvPr id="15" name="TextBox 15"/>
          <p:cNvSpPr txBox="1"/>
          <p:nvPr/>
        </p:nvSpPr>
        <p:spPr>
          <a:xfrm>
            <a:off x="1028700" y="3763257"/>
            <a:ext cx="7871933" cy="516890"/>
          </a:xfrm>
          <a:prstGeom prst="rect">
            <a:avLst/>
          </a:prstGeom>
        </p:spPr>
        <p:txBody>
          <a:bodyPr lIns="0" tIns="0" rIns="0" bIns="0" rtlCol="0" anchor="t">
            <a:spAutoFit/>
          </a:bodyPr>
          <a:lstStyle/>
          <a:p>
            <a:pPr algn="l">
              <a:lnSpc>
                <a:spcPts val="3879"/>
              </a:lnSpc>
            </a:pPr>
            <a:r>
              <a:rPr lang="en-US" sz="3999" b="1">
                <a:solidFill>
                  <a:srgbClr val="000000"/>
                </a:solidFill>
                <a:latin typeface="Roboto Slab" panose="020B0604020202020204" charset="0"/>
                <a:ea typeface="Roboto Slab" panose="020B0604020202020204" charset="0"/>
                <a:cs typeface="Ruda Heavy"/>
                <a:sym typeface="Ruda Heavy"/>
              </a:rPr>
              <a:t>b. Đặc điểm xây dựng</a:t>
            </a:r>
          </a:p>
        </p:txBody>
      </p:sp>
      <p:sp>
        <p:nvSpPr>
          <p:cNvPr id="16" name="Freeform 16"/>
          <p:cNvSpPr/>
          <p:nvPr/>
        </p:nvSpPr>
        <p:spPr>
          <a:xfrm>
            <a:off x="-3507013" y="613634"/>
            <a:ext cx="13651751" cy="1989390"/>
          </a:xfrm>
          <a:custGeom>
            <a:avLst/>
            <a:gdLst/>
            <a:ahLst/>
            <a:cxnLst/>
            <a:rect l="l" t="t" r="r" b="b"/>
            <a:pathLst>
              <a:path w="13651751" h="1989390">
                <a:moveTo>
                  <a:pt x="0" y="0"/>
                </a:moveTo>
                <a:lnTo>
                  <a:pt x="13651751" y="0"/>
                </a:lnTo>
                <a:lnTo>
                  <a:pt x="13651751" y="1989389"/>
                </a:lnTo>
                <a:lnTo>
                  <a:pt x="0" y="1989389"/>
                </a:lnTo>
                <a:lnTo>
                  <a:pt x="0" y="0"/>
                </a:lnTo>
                <a:close/>
              </a:path>
            </a:pathLst>
          </a:custGeom>
          <a:blipFill>
            <a:blip r:embed="rId9"/>
            <a:stretch>
              <a:fillRect t="-180" b="-180"/>
            </a:stretch>
          </a:blipFill>
        </p:spPr>
      </p:sp>
      <p:grpSp>
        <p:nvGrpSpPr>
          <p:cNvPr id="17" name="Group 17"/>
          <p:cNvGrpSpPr/>
          <p:nvPr/>
        </p:nvGrpSpPr>
        <p:grpSpPr>
          <a:xfrm>
            <a:off x="-3312665" y="1182017"/>
            <a:ext cx="13263054" cy="1133461"/>
            <a:chOff x="0" y="0"/>
            <a:chExt cx="3610825" cy="308581"/>
          </a:xfrm>
        </p:grpSpPr>
        <p:sp>
          <p:nvSpPr>
            <p:cNvPr id="18" name="Freeform 18"/>
            <p:cNvSpPr/>
            <p:nvPr/>
          </p:nvSpPr>
          <p:spPr>
            <a:xfrm>
              <a:off x="0" y="0"/>
              <a:ext cx="3610825" cy="308581"/>
            </a:xfrm>
            <a:custGeom>
              <a:avLst/>
              <a:gdLst/>
              <a:ahLst/>
              <a:cxnLst/>
              <a:rect l="l" t="t" r="r" b="b"/>
              <a:pathLst>
                <a:path w="3610825" h="308581">
                  <a:moveTo>
                    <a:pt x="3407625" y="0"/>
                  </a:moveTo>
                  <a:cubicBezTo>
                    <a:pt x="3519849" y="0"/>
                    <a:pt x="3610825" y="69078"/>
                    <a:pt x="3610825" y="154291"/>
                  </a:cubicBezTo>
                  <a:cubicBezTo>
                    <a:pt x="3610825" y="239503"/>
                    <a:pt x="3519849" y="308581"/>
                    <a:pt x="3407625" y="308581"/>
                  </a:cubicBezTo>
                  <a:lnTo>
                    <a:pt x="203200" y="308581"/>
                  </a:lnTo>
                  <a:cubicBezTo>
                    <a:pt x="90976" y="308581"/>
                    <a:pt x="0" y="239503"/>
                    <a:pt x="0" y="154291"/>
                  </a:cubicBezTo>
                  <a:cubicBezTo>
                    <a:pt x="0" y="69078"/>
                    <a:pt x="90976" y="0"/>
                    <a:pt x="203200" y="0"/>
                  </a:cubicBezTo>
                  <a:close/>
                </a:path>
              </a:pathLst>
            </a:custGeom>
            <a:solidFill>
              <a:srgbClr val="FFFFFF"/>
            </a:solidFill>
          </p:spPr>
        </p:sp>
        <p:sp>
          <p:nvSpPr>
            <p:cNvPr id="19" name="TextBox 19"/>
            <p:cNvSpPr txBox="1"/>
            <p:nvPr/>
          </p:nvSpPr>
          <p:spPr>
            <a:xfrm>
              <a:off x="0" y="-28575"/>
              <a:ext cx="3610825" cy="337156"/>
            </a:xfrm>
            <a:prstGeom prst="rect">
              <a:avLst/>
            </a:prstGeom>
          </p:spPr>
          <p:txBody>
            <a:bodyPr lIns="50800" tIns="50800" rIns="50800" bIns="50800" rtlCol="0" anchor="ctr"/>
            <a:lstStyle/>
            <a:p>
              <a:pPr algn="ctr">
                <a:lnSpc>
                  <a:spcPts val="1885"/>
                </a:lnSpc>
              </a:pPr>
              <a:endParaRPr/>
            </a:p>
          </p:txBody>
        </p:sp>
      </p:grpSp>
      <p:sp>
        <p:nvSpPr>
          <p:cNvPr id="20" name="TextBox 20"/>
          <p:cNvSpPr txBox="1"/>
          <p:nvPr/>
        </p:nvSpPr>
        <p:spPr>
          <a:xfrm>
            <a:off x="342874" y="1267742"/>
            <a:ext cx="9310387" cy="1047736"/>
          </a:xfrm>
          <a:prstGeom prst="rect">
            <a:avLst/>
          </a:prstGeom>
        </p:spPr>
        <p:txBody>
          <a:bodyPr lIns="0" tIns="0" rIns="0" bIns="0" rtlCol="0" anchor="t">
            <a:spAutoFit/>
          </a:bodyPr>
          <a:lstStyle/>
          <a:p>
            <a:pPr algn="l">
              <a:lnSpc>
                <a:spcPts val="8024"/>
              </a:lnSpc>
            </a:pPr>
            <a:r>
              <a:rPr lang="en-US" sz="7499">
                <a:solidFill>
                  <a:srgbClr val="438E20"/>
                </a:solidFill>
                <a:latin typeface="Roboto Bold"/>
                <a:ea typeface="Roboto Bold"/>
                <a:cs typeface="Roboto Bold"/>
                <a:sym typeface="Roboto Bold"/>
              </a:rPr>
              <a:t>4.Xây dựng mô hình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sp>
        <p:nvSpPr>
          <p:cNvPr id="24" name="Rounded Rectangle 23"/>
          <p:cNvSpPr/>
          <p:nvPr/>
        </p:nvSpPr>
        <p:spPr>
          <a:xfrm>
            <a:off x="1103135" y="5509776"/>
            <a:ext cx="3737111" cy="91484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13519121" y="7923333"/>
            <a:ext cx="3672367" cy="52387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1524001" y="8150467"/>
            <a:ext cx="2971800" cy="52387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13608372" y="5376866"/>
            <a:ext cx="3959464" cy="104775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6767033" y="4241920"/>
            <a:ext cx="3672367" cy="52387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342874" y="-13920"/>
            <a:ext cx="17753725" cy="1255108"/>
            <a:chOff x="0" y="0"/>
            <a:chExt cx="23671633" cy="1673477"/>
          </a:xfrm>
        </p:grpSpPr>
        <p:sp>
          <p:nvSpPr>
            <p:cNvPr id="3" name="Freeform 3"/>
            <p:cNvSpPr/>
            <p:nvPr/>
          </p:nvSpPr>
          <p:spPr>
            <a:xfrm>
              <a:off x="933779" y="0"/>
              <a:ext cx="2479972" cy="1673477"/>
            </a:xfrm>
            <a:custGeom>
              <a:avLst/>
              <a:gdLst/>
              <a:ahLst/>
              <a:cxnLst/>
              <a:rect l="l" t="t" r="r" b="b"/>
              <a:pathLst>
                <a:path w="2479972" h="1673477">
                  <a:moveTo>
                    <a:pt x="0" y="0"/>
                  </a:moveTo>
                  <a:lnTo>
                    <a:pt x="2479972" y="0"/>
                  </a:lnTo>
                  <a:lnTo>
                    <a:pt x="2479972" y="1673477"/>
                  </a:lnTo>
                  <a:lnTo>
                    <a:pt x="0" y="1673477"/>
                  </a:lnTo>
                  <a:lnTo>
                    <a:pt x="0" y="0"/>
                  </a:lnTo>
                  <a:close/>
                </a:path>
              </a:pathLst>
            </a:custGeom>
            <a:blipFill>
              <a:blip r:embed="rId2"/>
              <a:stretch>
                <a:fillRect/>
              </a:stretch>
            </a:blipFill>
          </p:spPr>
        </p:sp>
        <p:sp>
          <p:nvSpPr>
            <p:cNvPr id="4" name="Freeform 4"/>
            <p:cNvSpPr/>
            <p:nvPr/>
          </p:nvSpPr>
          <p:spPr>
            <a:xfrm>
              <a:off x="0" y="200958"/>
              <a:ext cx="1141704" cy="1198217"/>
            </a:xfrm>
            <a:custGeom>
              <a:avLst/>
              <a:gdLst/>
              <a:ahLst/>
              <a:cxnLst/>
              <a:rect l="l" t="t" r="r" b="b"/>
              <a:pathLst>
                <a:path w="1141704" h="1198217">
                  <a:moveTo>
                    <a:pt x="0" y="0"/>
                  </a:moveTo>
                  <a:lnTo>
                    <a:pt x="1141704" y="0"/>
                  </a:lnTo>
                  <a:lnTo>
                    <a:pt x="1141704" y="1198217"/>
                  </a:lnTo>
                  <a:lnTo>
                    <a:pt x="0" y="1198217"/>
                  </a:lnTo>
                  <a:lnTo>
                    <a:pt x="0" y="0"/>
                  </a:lnTo>
                  <a:close/>
                </a:path>
              </a:pathLst>
            </a:custGeom>
            <a:blipFill>
              <a:blip r:embed="rId3"/>
              <a:stretch>
                <a:fillRect l="-2624" r="-2624"/>
              </a:stretch>
            </a:blipFill>
          </p:spPr>
        </p:sp>
        <p:sp>
          <p:nvSpPr>
            <p:cNvPr id="5" name="Freeform 5"/>
            <p:cNvSpPr/>
            <p:nvPr/>
          </p:nvSpPr>
          <p:spPr>
            <a:xfrm>
              <a:off x="19737644" y="237630"/>
              <a:ext cx="1588973" cy="1161546"/>
            </a:xfrm>
            <a:custGeom>
              <a:avLst/>
              <a:gdLst/>
              <a:ahLst/>
              <a:cxnLst/>
              <a:rect l="l" t="t" r="r" b="b"/>
              <a:pathLst>
                <a:path w="1588973" h="1161546">
                  <a:moveTo>
                    <a:pt x="0" y="0"/>
                  </a:moveTo>
                  <a:lnTo>
                    <a:pt x="1588973" y="0"/>
                  </a:lnTo>
                  <a:lnTo>
                    <a:pt x="1588973" y="1161545"/>
                  </a:lnTo>
                  <a:lnTo>
                    <a:pt x="0" y="1161545"/>
                  </a:lnTo>
                  <a:lnTo>
                    <a:pt x="0" y="0"/>
                  </a:lnTo>
                  <a:close/>
                </a:path>
              </a:pathLst>
            </a:custGeom>
            <a:blipFill>
              <a:blip r:embed="rId4"/>
              <a:stretch>
                <a:fillRect l="-9961" t="-27783" r="-11953" b="-38992"/>
              </a:stretch>
            </a:blipFill>
          </p:spPr>
        </p:sp>
        <p:sp>
          <p:nvSpPr>
            <p:cNvPr id="6" name="Freeform 6"/>
            <p:cNvSpPr/>
            <p:nvPr/>
          </p:nvSpPr>
          <p:spPr>
            <a:xfrm>
              <a:off x="20983875" y="237630"/>
              <a:ext cx="2687758" cy="1198217"/>
            </a:xfrm>
            <a:custGeom>
              <a:avLst/>
              <a:gdLst/>
              <a:ahLst/>
              <a:cxnLst/>
              <a:rect l="l" t="t" r="r" b="b"/>
              <a:pathLst>
                <a:path w="2687758" h="1198217">
                  <a:moveTo>
                    <a:pt x="0" y="0"/>
                  </a:moveTo>
                  <a:lnTo>
                    <a:pt x="2687758" y="0"/>
                  </a:lnTo>
                  <a:lnTo>
                    <a:pt x="2687758" y="1198217"/>
                  </a:lnTo>
                  <a:lnTo>
                    <a:pt x="0" y="1198217"/>
                  </a:lnTo>
                  <a:lnTo>
                    <a:pt x="0" y="0"/>
                  </a:lnTo>
                  <a:close/>
                </a:path>
              </a:pathLst>
            </a:custGeom>
            <a:blipFill>
              <a:blip r:embed="rId5"/>
              <a:stretch>
                <a:fillRect r="-15165" b="-13289"/>
              </a:stretch>
            </a:blipFill>
          </p:spPr>
        </p:sp>
      </p:grpSp>
      <p:sp>
        <p:nvSpPr>
          <p:cNvPr id="7" name="Freeform 7"/>
          <p:cNvSpPr/>
          <p:nvPr/>
        </p:nvSpPr>
        <p:spPr>
          <a:xfrm>
            <a:off x="-3507013" y="613634"/>
            <a:ext cx="13651751" cy="1989390"/>
          </a:xfrm>
          <a:custGeom>
            <a:avLst/>
            <a:gdLst/>
            <a:ahLst/>
            <a:cxnLst/>
            <a:rect l="l" t="t" r="r" b="b"/>
            <a:pathLst>
              <a:path w="13651751" h="1989390">
                <a:moveTo>
                  <a:pt x="0" y="0"/>
                </a:moveTo>
                <a:lnTo>
                  <a:pt x="13651751" y="0"/>
                </a:lnTo>
                <a:lnTo>
                  <a:pt x="13651751" y="1989389"/>
                </a:lnTo>
                <a:lnTo>
                  <a:pt x="0" y="1989389"/>
                </a:lnTo>
                <a:lnTo>
                  <a:pt x="0" y="0"/>
                </a:lnTo>
                <a:close/>
              </a:path>
            </a:pathLst>
          </a:custGeom>
          <a:blipFill>
            <a:blip r:embed="rId6"/>
            <a:stretch>
              <a:fillRect t="-180" b="-180"/>
            </a:stretch>
          </a:blipFill>
        </p:spPr>
      </p:sp>
      <p:grpSp>
        <p:nvGrpSpPr>
          <p:cNvPr id="8" name="Group 8"/>
          <p:cNvGrpSpPr/>
          <p:nvPr/>
        </p:nvGrpSpPr>
        <p:grpSpPr>
          <a:xfrm>
            <a:off x="-3312665" y="1182017"/>
            <a:ext cx="13263054" cy="1133461"/>
            <a:chOff x="0" y="0"/>
            <a:chExt cx="3610825" cy="308581"/>
          </a:xfrm>
        </p:grpSpPr>
        <p:sp>
          <p:nvSpPr>
            <p:cNvPr id="9" name="Freeform 9"/>
            <p:cNvSpPr/>
            <p:nvPr/>
          </p:nvSpPr>
          <p:spPr>
            <a:xfrm>
              <a:off x="0" y="0"/>
              <a:ext cx="3610825" cy="308581"/>
            </a:xfrm>
            <a:custGeom>
              <a:avLst/>
              <a:gdLst/>
              <a:ahLst/>
              <a:cxnLst/>
              <a:rect l="l" t="t" r="r" b="b"/>
              <a:pathLst>
                <a:path w="3610825" h="308581">
                  <a:moveTo>
                    <a:pt x="3407625" y="0"/>
                  </a:moveTo>
                  <a:cubicBezTo>
                    <a:pt x="3519849" y="0"/>
                    <a:pt x="3610825" y="69078"/>
                    <a:pt x="3610825" y="154291"/>
                  </a:cubicBezTo>
                  <a:cubicBezTo>
                    <a:pt x="3610825" y="239503"/>
                    <a:pt x="3519849" y="308581"/>
                    <a:pt x="3407625" y="308581"/>
                  </a:cubicBezTo>
                  <a:lnTo>
                    <a:pt x="203200" y="308581"/>
                  </a:lnTo>
                  <a:cubicBezTo>
                    <a:pt x="90976" y="308581"/>
                    <a:pt x="0" y="239503"/>
                    <a:pt x="0" y="154291"/>
                  </a:cubicBezTo>
                  <a:cubicBezTo>
                    <a:pt x="0" y="69078"/>
                    <a:pt x="90976" y="0"/>
                    <a:pt x="203200" y="0"/>
                  </a:cubicBezTo>
                  <a:close/>
                </a:path>
              </a:pathLst>
            </a:custGeom>
            <a:solidFill>
              <a:srgbClr val="FFFFFF"/>
            </a:solidFill>
          </p:spPr>
        </p:sp>
        <p:sp>
          <p:nvSpPr>
            <p:cNvPr id="10" name="TextBox 10"/>
            <p:cNvSpPr txBox="1"/>
            <p:nvPr/>
          </p:nvSpPr>
          <p:spPr>
            <a:xfrm>
              <a:off x="0" y="-28575"/>
              <a:ext cx="3610825" cy="337156"/>
            </a:xfrm>
            <a:prstGeom prst="rect">
              <a:avLst/>
            </a:prstGeom>
          </p:spPr>
          <p:txBody>
            <a:bodyPr lIns="50800" tIns="50800" rIns="50800" bIns="50800" rtlCol="0" anchor="ctr"/>
            <a:lstStyle/>
            <a:p>
              <a:pPr algn="ctr">
                <a:lnSpc>
                  <a:spcPts val="1885"/>
                </a:lnSpc>
              </a:pPr>
              <a:endParaRPr/>
            </a:p>
          </p:txBody>
        </p:sp>
      </p:grpSp>
      <p:sp>
        <p:nvSpPr>
          <p:cNvPr id="11" name="TextBox 11"/>
          <p:cNvSpPr txBox="1"/>
          <p:nvPr/>
        </p:nvSpPr>
        <p:spPr>
          <a:xfrm>
            <a:off x="5897267" y="4241921"/>
            <a:ext cx="5347578" cy="514350"/>
          </a:xfrm>
          <a:prstGeom prst="rect">
            <a:avLst/>
          </a:prstGeom>
        </p:spPr>
        <p:txBody>
          <a:bodyPr lIns="0" tIns="0" rIns="0" bIns="0" rtlCol="0" anchor="t">
            <a:spAutoFit/>
          </a:bodyPr>
          <a:lstStyle/>
          <a:p>
            <a:pPr algn="ctr">
              <a:lnSpc>
                <a:spcPts val="4200"/>
              </a:lnSpc>
            </a:pPr>
            <a:r>
              <a:rPr lang="en-US" sz="3000">
                <a:solidFill>
                  <a:srgbClr val="000000"/>
                </a:solidFill>
                <a:latin typeface="Fraunces"/>
                <a:ea typeface="Fraunces"/>
                <a:cs typeface="Fraunces"/>
                <a:sym typeface="Fraunces"/>
              </a:rPr>
              <a:t>Dự đoán xác suất  </a:t>
            </a:r>
          </a:p>
        </p:txBody>
      </p:sp>
      <p:sp>
        <p:nvSpPr>
          <p:cNvPr id="12" name="TextBox 12"/>
          <p:cNvSpPr txBox="1"/>
          <p:nvPr/>
        </p:nvSpPr>
        <p:spPr>
          <a:xfrm>
            <a:off x="1106332" y="5699372"/>
            <a:ext cx="3736728" cy="781050"/>
          </a:xfrm>
          <a:prstGeom prst="rect">
            <a:avLst/>
          </a:prstGeom>
        </p:spPr>
        <p:txBody>
          <a:bodyPr lIns="0" tIns="0" rIns="0" bIns="0" rtlCol="0" anchor="t">
            <a:spAutoFit/>
          </a:bodyPr>
          <a:lstStyle/>
          <a:p>
            <a:pPr algn="ctr">
              <a:lnSpc>
                <a:spcPts val="3000"/>
              </a:lnSpc>
            </a:pPr>
            <a:r>
              <a:rPr lang="en-US" sz="3000">
                <a:solidFill>
                  <a:srgbClr val="000000"/>
                </a:solidFill>
                <a:latin typeface="Fraunces"/>
                <a:ea typeface="Fraunces"/>
                <a:cs typeface="Fraunces"/>
                <a:sym typeface="Fraunces"/>
              </a:rPr>
              <a:t>Sử dụng để phân loại nhị phân</a:t>
            </a:r>
          </a:p>
        </p:txBody>
      </p:sp>
      <p:sp>
        <p:nvSpPr>
          <p:cNvPr id="13" name="TextBox 13"/>
          <p:cNvSpPr txBox="1"/>
          <p:nvPr/>
        </p:nvSpPr>
        <p:spPr>
          <a:xfrm>
            <a:off x="762165" y="8280521"/>
            <a:ext cx="4425061" cy="400050"/>
          </a:xfrm>
          <a:prstGeom prst="rect">
            <a:avLst/>
          </a:prstGeom>
        </p:spPr>
        <p:txBody>
          <a:bodyPr lIns="0" tIns="0" rIns="0" bIns="0" rtlCol="0" anchor="t">
            <a:spAutoFit/>
          </a:bodyPr>
          <a:lstStyle/>
          <a:p>
            <a:pPr algn="ctr">
              <a:lnSpc>
                <a:spcPts val="3000"/>
              </a:lnSpc>
            </a:pPr>
            <a:r>
              <a:rPr lang="en-US" sz="3000">
                <a:solidFill>
                  <a:srgbClr val="000000"/>
                </a:solidFill>
                <a:latin typeface="Fraunces"/>
                <a:ea typeface="Fraunces"/>
                <a:cs typeface="Fraunces"/>
                <a:sym typeface="Fraunces"/>
              </a:rPr>
              <a:t>Hàm sigmoid </a:t>
            </a:r>
          </a:p>
        </p:txBody>
      </p:sp>
      <p:sp>
        <p:nvSpPr>
          <p:cNvPr id="14" name="TextBox 14"/>
          <p:cNvSpPr txBox="1"/>
          <p:nvPr/>
        </p:nvSpPr>
        <p:spPr>
          <a:xfrm>
            <a:off x="13142775" y="8051921"/>
            <a:ext cx="4425061" cy="400050"/>
          </a:xfrm>
          <a:prstGeom prst="rect">
            <a:avLst/>
          </a:prstGeom>
        </p:spPr>
        <p:txBody>
          <a:bodyPr lIns="0" tIns="0" rIns="0" bIns="0" rtlCol="0" anchor="t">
            <a:spAutoFit/>
          </a:bodyPr>
          <a:lstStyle/>
          <a:p>
            <a:pPr algn="ctr">
              <a:lnSpc>
                <a:spcPts val="3000"/>
              </a:lnSpc>
            </a:pPr>
            <a:r>
              <a:rPr lang="en-US" sz="3000">
                <a:solidFill>
                  <a:srgbClr val="000000"/>
                </a:solidFill>
                <a:latin typeface="Fraunces"/>
                <a:ea typeface="Fraunces"/>
                <a:cs typeface="Fraunces"/>
                <a:sym typeface="Fraunces"/>
              </a:rPr>
              <a:t>Ngưỡng (threshold)</a:t>
            </a:r>
          </a:p>
        </p:txBody>
      </p:sp>
      <p:sp>
        <p:nvSpPr>
          <p:cNvPr id="15" name="TextBox 15"/>
          <p:cNvSpPr txBox="1"/>
          <p:nvPr/>
        </p:nvSpPr>
        <p:spPr>
          <a:xfrm>
            <a:off x="13358193" y="5510216"/>
            <a:ext cx="4517379" cy="781050"/>
          </a:xfrm>
          <a:prstGeom prst="rect">
            <a:avLst/>
          </a:prstGeom>
        </p:spPr>
        <p:txBody>
          <a:bodyPr wrap="square" lIns="0" tIns="0" rIns="0" bIns="0" rtlCol="0" anchor="t">
            <a:spAutoFit/>
          </a:bodyPr>
          <a:lstStyle/>
          <a:p>
            <a:pPr algn="ctr">
              <a:lnSpc>
                <a:spcPts val="3000"/>
              </a:lnSpc>
            </a:pPr>
            <a:r>
              <a:rPr lang="en-US" sz="3000">
                <a:solidFill>
                  <a:srgbClr val="000000"/>
                </a:solidFill>
                <a:latin typeface="Fraunces"/>
                <a:ea typeface="Fraunces"/>
                <a:cs typeface="Fraunces"/>
                <a:sym typeface="Fraunces"/>
              </a:rPr>
              <a:t>Hàm mất mát và các thuật toán tối ưu</a:t>
            </a:r>
          </a:p>
        </p:txBody>
      </p:sp>
      <p:sp>
        <p:nvSpPr>
          <p:cNvPr id="16" name="TextBox 16"/>
          <p:cNvSpPr txBox="1"/>
          <p:nvPr/>
        </p:nvSpPr>
        <p:spPr>
          <a:xfrm>
            <a:off x="1028700" y="3763257"/>
            <a:ext cx="7871933" cy="516890"/>
          </a:xfrm>
          <a:prstGeom prst="rect">
            <a:avLst/>
          </a:prstGeom>
        </p:spPr>
        <p:txBody>
          <a:bodyPr lIns="0" tIns="0" rIns="0" bIns="0" rtlCol="0" anchor="t">
            <a:spAutoFit/>
          </a:bodyPr>
          <a:lstStyle/>
          <a:p>
            <a:pPr algn="l">
              <a:lnSpc>
                <a:spcPts val="3879"/>
              </a:lnSpc>
            </a:pPr>
            <a:r>
              <a:rPr lang="en-US" sz="3999" b="1">
                <a:solidFill>
                  <a:srgbClr val="000000"/>
                </a:solidFill>
                <a:latin typeface="Roboto Slab" panose="020B0604020202020204" charset="0"/>
                <a:ea typeface="Roboto Slab" panose="020B0604020202020204" charset="0"/>
                <a:cs typeface="Ruda Heavy"/>
                <a:sym typeface="Ruda Heavy"/>
              </a:rPr>
              <a:t>a. Lý Thuyết</a:t>
            </a:r>
          </a:p>
        </p:txBody>
      </p:sp>
      <p:sp>
        <p:nvSpPr>
          <p:cNvPr id="17" name="TextBox 17"/>
          <p:cNvSpPr txBox="1"/>
          <p:nvPr/>
        </p:nvSpPr>
        <p:spPr>
          <a:xfrm>
            <a:off x="699123" y="2997391"/>
            <a:ext cx="7871933" cy="516890"/>
          </a:xfrm>
          <a:prstGeom prst="rect">
            <a:avLst/>
          </a:prstGeom>
        </p:spPr>
        <p:txBody>
          <a:bodyPr lIns="0" tIns="0" rIns="0" bIns="0" rtlCol="0" anchor="t">
            <a:spAutoFit/>
          </a:bodyPr>
          <a:lstStyle/>
          <a:p>
            <a:pPr algn="l">
              <a:lnSpc>
                <a:spcPts val="3879"/>
              </a:lnSpc>
            </a:pPr>
            <a:r>
              <a:rPr lang="en-US" sz="3999">
                <a:solidFill>
                  <a:srgbClr val="000000"/>
                </a:solidFill>
                <a:latin typeface="Ruda Heavy"/>
                <a:ea typeface="Ruda Heavy"/>
                <a:cs typeface="Ruda Heavy"/>
                <a:sym typeface="Ruda Heavy"/>
              </a:rPr>
              <a:t>4.4. Mô hình Hồi quy logitic</a:t>
            </a:r>
          </a:p>
        </p:txBody>
      </p:sp>
      <p:sp>
        <p:nvSpPr>
          <p:cNvPr id="18" name="TextBox 18"/>
          <p:cNvSpPr txBox="1"/>
          <p:nvPr/>
        </p:nvSpPr>
        <p:spPr>
          <a:xfrm>
            <a:off x="342874" y="1267742"/>
            <a:ext cx="9310387" cy="1047736"/>
          </a:xfrm>
          <a:prstGeom prst="rect">
            <a:avLst/>
          </a:prstGeom>
        </p:spPr>
        <p:txBody>
          <a:bodyPr lIns="0" tIns="0" rIns="0" bIns="0" rtlCol="0" anchor="t">
            <a:spAutoFit/>
          </a:bodyPr>
          <a:lstStyle/>
          <a:p>
            <a:pPr algn="l">
              <a:lnSpc>
                <a:spcPts val="8024"/>
              </a:lnSpc>
            </a:pPr>
            <a:r>
              <a:rPr lang="en-US" sz="7499">
                <a:solidFill>
                  <a:srgbClr val="438E20"/>
                </a:solidFill>
                <a:latin typeface="Roboto Bold"/>
                <a:ea typeface="Roboto Bold"/>
                <a:cs typeface="Roboto Bold"/>
                <a:sym typeface="Roboto Bold"/>
              </a:rPr>
              <a:t>4.Xây dựng mô hình </a:t>
            </a:r>
          </a:p>
        </p:txBody>
      </p:sp>
      <p:sp>
        <p:nvSpPr>
          <p:cNvPr id="19" name="Freeform 19"/>
          <p:cNvSpPr/>
          <p:nvPr/>
        </p:nvSpPr>
        <p:spPr>
          <a:xfrm>
            <a:off x="5257638" y="5376865"/>
            <a:ext cx="7724208" cy="4035359"/>
          </a:xfrm>
          <a:custGeom>
            <a:avLst/>
            <a:gdLst/>
            <a:ahLst/>
            <a:cxnLst/>
            <a:rect l="l" t="t" r="r" b="b"/>
            <a:pathLst>
              <a:path w="7965497" h="4268725">
                <a:moveTo>
                  <a:pt x="0" y="0"/>
                </a:moveTo>
                <a:lnTo>
                  <a:pt x="7965497" y="0"/>
                </a:lnTo>
                <a:lnTo>
                  <a:pt x="7965497" y="4268725"/>
                </a:lnTo>
                <a:lnTo>
                  <a:pt x="0" y="4268725"/>
                </a:lnTo>
                <a:lnTo>
                  <a:pt x="0" y="0"/>
                </a:lnTo>
                <a:close/>
              </a:path>
            </a:pathLst>
          </a:custGeom>
          <a:blipFill>
            <a:blip r:embed="rId7"/>
            <a:stretch>
              <a:fillRect/>
            </a:stretch>
          </a:blipFill>
          <a:ln w="38100" cap="rnd">
            <a:solidFill>
              <a:srgbClr val="99ACFF"/>
            </a:solidFill>
            <a:prstDash val="dash"/>
            <a:round/>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p:nvPr/>
        </p:nvGrpSpPr>
        <p:grpSpPr>
          <a:xfrm>
            <a:off x="342874" y="-13920"/>
            <a:ext cx="17753725" cy="1255108"/>
            <a:chOff x="0" y="0"/>
            <a:chExt cx="23671633" cy="1673477"/>
          </a:xfrm>
        </p:grpSpPr>
        <p:sp>
          <p:nvSpPr>
            <p:cNvPr id="3" name="Freeform 3"/>
            <p:cNvSpPr/>
            <p:nvPr/>
          </p:nvSpPr>
          <p:spPr>
            <a:xfrm>
              <a:off x="933779" y="0"/>
              <a:ext cx="2479972" cy="1673477"/>
            </a:xfrm>
            <a:custGeom>
              <a:avLst/>
              <a:gdLst/>
              <a:ahLst/>
              <a:cxnLst/>
              <a:rect l="l" t="t" r="r" b="b"/>
              <a:pathLst>
                <a:path w="2479972" h="1673477">
                  <a:moveTo>
                    <a:pt x="0" y="0"/>
                  </a:moveTo>
                  <a:lnTo>
                    <a:pt x="2479972" y="0"/>
                  </a:lnTo>
                  <a:lnTo>
                    <a:pt x="2479972" y="1673477"/>
                  </a:lnTo>
                  <a:lnTo>
                    <a:pt x="0" y="1673477"/>
                  </a:lnTo>
                  <a:lnTo>
                    <a:pt x="0" y="0"/>
                  </a:lnTo>
                  <a:close/>
                </a:path>
              </a:pathLst>
            </a:custGeom>
            <a:blipFill>
              <a:blip r:embed="rId2"/>
              <a:stretch>
                <a:fillRect/>
              </a:stretch>
            </a:blipFill>
          </p:spPr>
        </p:sp>
        <p:sp>
          <p:nvSpPr>
            <p:cNvPr id="4" name="Freeform 4"/>
            <p:cNvSpPr/>
            <p:nvPr/>
          </p:nvSpPr>
          <p:spPr>
            <a:xfrm>
              <a:off x="0" y="200958"/>
              <a:ext cx="1141704" cy="1198217"/>
            </a:xfrm>
            <a:custGeom>
              <a:avLst/>
              <a:gdLst/>
              <a:ahLst/>
              <a:cxnLst/>
              <a:rect l="l" t="t" r="r" b="b"/>
              <a:pathLst>
                <a:path w="1141704" h="1198217">
                  <a:moveTo>
                    <a:pt x="0" y="0"/>
                  </a:moveTo>
                  <a:lnTo>
                    <a:pt x="1141704" y="0"/>
                  </a:lnTo>
                  <a:lnTo>
                    <a:pt x="1141704" y="1198217"/>
                  </a:lnTo>
                  <a:lnTo>
                    <a:pt x="0" y="1198217"/>
                  </a:lnTo>
                  <a:lnTo>
                    <a:pt x="0" y="0"/>
                  </a:lnTo>
                  <a:close/>
                </a:path>
              </a:pathLst>
            </a:custGeom>
            <a:blipFill>
              <a:blip r:embed="rId3"/>
              <a:stretch>
                <a:fillRect l="-2624" r="-2624"/>
              </a:stretch>
            </a:blipFill>
          </p:spPr>
        </p:sp>
        <p:sp>
          <p:nvSpPr>
            <p:cNvPr id="5" name="Freeform 5"/>
            <p:cNvSpPr/>
            <p:nvPr/>
          </p:nvSpPr>
          <p:spPr>
            <a:xfrm>
              <a:off x="19737644" y="237630"/>
              <a:ext cx="1588973" cy="1161546"/>
            </a:xfrm>
            <a:custGeom>
              <a:avLst/>
              <a:gdLst/>
              <a:ahLst/>
              <a:cxnLst/>
              <a:rect l="l" t="t" r="r" b="b"/>
              <a:pathLst>
                <a:path w="1588973" h="1161546">
                  <a:moveTo>
                    <a:pt x="0" y="0"/>
                  </a:moveTo>
                  <a:lnTo>
                    <a:pt x="1588973" y="0"/>
                  </a:lnTo>
                  <a:lnTo>
                    <a:pt x="1588973" y="1161545"/>
                  </a:lnTo>
                  <a:lnTo>
                    <a:pt x="0" y="1161545"/>
                  </a:lnTo>
                  <a:lnTo>
                    <a:pt x="0" y="0"/>
                  </a:lnTo>
                  <a:close/>
                </a:path>
              </a:pathLst>
            </a:custGeom>
            <a:blipFill>
              <a:blip r:embed="rId4"/>
              <a:stretch>
                <a:fillRect l="-9961" t="-27783" r="-11953" b="-38992"/>
              </a:stretch>
            </a:blipFill>
          </p:spPr>
        </p:sp>
        <p:sp>
          <p:nvSpPr>
            <p:cNvPr id="6" name="Freeform 6"/>
            <p:cNvSpPr/>
            <p:nvPr/>
          </p:nvSpPr>
          <p:spPr>
            <a:xfrm>
              <a:off x="20983875" y="237630"/>
              <a:ext cx="2687758" cy="1198217"/>
            </a:xfrm>
            <a:custGeom>
              <a:avLst/>
              <a:gdLst/>
              <a:ahLst/>
              <a:cxnLst/>
              <a:rect l="l" t="t" r="r" b="b"/>
              <a:pathLst>
                <a:path w="2687758" h="1198217">
                  <a:moveTo>
                    <a:pt x="0" y="0"/>
                  </a:moveTo>
                  <a:lnTo>
                    <a:pt x="2687758" y="0"/>
                  </a:lnTo>
                  <a:lnTo>
                    <a:pt x="2687758" y="1198217"/>
                  </a:lnTo>
                  <a:lnTo>
                    <a:pt x="0" y="1198217"/>
                  </a:lnTo>
                  <a:lnTo>
                    <a:pt x="0" y="0"/>
                  </a:lnTo>
                  <a:close/>
                </a:path>
              </a:pathLst>
            </a:custGeom>
            <a:blipFill>
              <a:blip r:embed="rId5"/>
              <a:stretch>
                <a:fillRect r="-15165" b="-13289"/>
              </a:stretch>
            </a:blipFill>
          </p:spPr>
        </p:sp>
      </p:grpSp>
      <p:sp>
        <p:nvSpPr>
          <p:cNvPr id="7" name="Freeform 7"/>
          <p:cNvSpPr/>
          <p:nvPr/>
        </p:nvSpPr>
        <p:spPr>
          <a:xfrm>
            <a:off x="11957893" y="3212974"/>
            <a:ext cx="4230985" cy="1649966"/>
          </a:xfrm>
          <a:custGeom>
            <a:avLst/>
            <a:gdLst/>
            <a:ahLst/>
            <a:cxnLst/>
            <a:rect l="l" t="t" r="r" b="b"/>
            <a:pathLst>
              <a:path w="4230985" h="1649966">
                <a:moveTo>
                  <a:pt x="0" y="0"/>
                </a:moveTo>
                <a:lnTo>
                  <a:pt x="4230985" y="0"/>
                </a:lnTo>
                <a:lnTo>
                  <a:pt x="4230985" y="1649966"/>
                </a:lnTo>
                <a:lnTo>
                  <a:pt x="0" y="1649966"/>
                </a:lnTo>
                <a:lnTo>
                  <a:pt x="0" y="0"/>
                </a:lnTo>
                <a:close/>
              </a:path>
            </a:pathLst>
          </a:custGeom>
          <a:blipFill>
            <a:blip r:embed="rId6"/>
            <a:stretch>
              <a:fillRect/>
            </a:stretch>
          </a:blipFill>
          <a:ln w="38100" cap="sq">
            <a:solidFill>
              <a:srgbClr val="99ACFF"/>
            </a:solidFill>
            <a:prstDash val="lgDash"/>
            <a:miter/>
          </a:ln>
        </p:spPr>
      </p:sp>
      <p:sp>
        <p:nvSpPr>
          <p:cNvPr id="8" name="Freeform 8"/>
          <p:cNvSpPr/>
          <p:nvPr/>
        </p:nvSpPr>
        <p:spPr>
          <a:xfrm>
            <a:off x="10434908" y="5271382"/>
            <a:ext cx="7276954" cy="4649645"/>
          </a:xfrm>
          <a:custGeom>
            <a:avLst/>
            <a:gdLst/>
            <a:ahLst/>
            <a:cxnLst/>
            <a:rect l="l" t="t" r="r" b="b"/>
            <a:pathLst>
              <a:path w="7276954" h="4649645">
                <a:moveTo>
                  <a:pt x="0" y="0"/>
                </a:moveTo>
                <a:lnTo>
                  <a:pt x="7276954" y="0"/>
                </a:lnTo>
                <a:lnTo>
                  <a:pt x="7276954" y="4649645"/>
                </a:lnTo>
                <a:lnTo>
                  <a:pt x="0" y="4649645"/>
                </a:lnTo>
                <a:lnTo>
                  <a:pt x="0" y="0"/>
                </a:lnTo>
                <a:close/>
              </a:path>
            </a:pathLst>
          </a:custGeom>
          <a:blipFill>
            <a:blip r:embed="rId7"/>
            <a:stretch>
              <a:fillRect/>
            </a:stretch>
          </a:blipFill>
        </p:spPr>
      </p:sp>
      <p:sp>
        <p:nvSpPr>
          <p:cNvPr id="9" name="TextBox 9"/>
          <p:cNvSpPr txBox="1"/>
          <p:nvPr/>
        </p:nvSpPr>
        <p:spPr>
          <a:xfrm>
            <a:off x="699123" y="2997391"/>
            <a:ext cx="7871933" cy="516890"/>
          </a:xfrm>
          <a:prstGeom prst="rect">
            <a:avLst/>
          </a:prstGeom>
        </p:spPr>
        <p:txBody>
          <a:bodyPr lIns="0" tIns="0" rIns="0" bIns="0" rtlCol="0" anchor="t">
            <a:spAutoFit/>
          </a:bodyPr>
          <a:lstStyle/>
          <a:p>
            <a:pPr algn="l">
              <a:lnSpc>
                <a:spcPts val="3879"/>
              </a:lnSpc>
            </a:pPr>
            <a:r>
              <a:rPr lang="en-US" sz="3999">
                <a:solidFill>
                  <a:srgbClr val="000000"/>
                </a:solidFill>
                <a:latin typeface="Ruda Heavy"/>
                <a:ea typeface="Ruda Heavy"/>
                <a:cs typeface="Ruda Heavy"/>
                <a:sym typeface="Ruda Heavy"/>
              </a:rPr>
              <a:t>4.4. Mô hình Hồi quy logitic</a:t>
            </a:r>
          </a:p>
        </p:txBody>
      </p:sp>
      <p:sp>
        <p:nvSpPr>
          <p:cNvPr id="10" name="TextBox 10"/>
          <p:cNvSpPr txBox="1"/>
          <p:nvPr/>
        </p:nvSpPr>
        <p:spPr>
          <a:xfrm>
            <a:off x="1028700" y="3763257"/>
            <a:ext cx="7871933" cy="516890"/>
          </a:xfrm>
          <a:prstGeom prst="rect">
            <a:avLst/>
          </a:prstGeom>
        </p:spPr>
        <p:txBody>
          <a:bodyPr lIns="0" tIns="0" rIns="0" bIns="0" rtlCol="0" anchor="t">
            <a:spAutoFit/>
          </a:bodyPr>
          <a:lstStyle/>
          <a:p>
            <a:pPr algn="l">
              <a:lnSpc>
                <a:spcPts val="3879"/>
              </a:lnSpc>
            </a:pPr>
            <a:r>
              <a:rPr lang="en-US" sz="3999">
                <a:solidFill>
                  <a:srgbClr val="000000"/>
                </a:solidFill>
                <a:latin typeface="Roboto Slab" panose="020B0604020202020204" charset="0"/>
                <a:ea typeface="Roboto Slab" panose="020B0604020202020204" charset="0"/>
                <a:cs typeface="Ruda Heavy"/>
                <a:sym typeface="Ruda Heavy"/>
              </a:rPr>
              <a:t>b. Đặc điểm xây dựng</a:t>
            </a:r>
          </a:p>
        </p:txBody>
      </p:sp>
      <p:sp>
        <p:nvSpPr>
          <p:cNvPr id="11" name="TextBox 11"/>
          <p:cNvSpPr txBox="1"/>
          <p:nvPr/>
        </p:nvSpPr>
        <p:spPr>
          <a:xfrm>
            <a:off x="1247967" y="5271382"/>
            <a:ext cx="8871854" cy="5008245"/>
          </a:xfrm>
          <a:prstGeom prst="rect">
            <a:avLst/>
          </a:prstGeom>
        </p:spPr>
        <p:txBody>
          <a:bodyPr lIns="0" tIns="0" rIns="0" bIns="0" rtlCol="0" anchor="t">
            <a:spAutoFit/>
          </a:bodyPr>
          <a:lstStyle/>
          <a:p>
            <a:pPr marL="647700" lvl="1" indent="-323850" algn="just">
              <a:lnSpc>
                <a:spcPts val="5340"/>
              </a:lnSpc>
              <a:buFont typeface="Arial"/>
              <a:buChar char="•"/>
            </a:pPr>
            <a:r>
              <a:rPr lang="en-US" sz="3000">
                <a:solidFill>
                  <a:srgbClr val="000000"/>
                </a:solidFill>
                <a:latin typeface="Faustina Bold"/>
                <a:ea typeface="Faustina Bold"/>
                <a:cs typeface="Faustina Bold"/>
                <a:sym typeface="Faustina Bold"/>
              </a:rPr>
              <a:t>penalty</a:t>
            </a:r>
            <a:r>
              <a:rPr lang="en-US" sz="3000">
                <a:solidFill>
                  <a:srgbClr val="000000"/>
                </a:solidFill>
                <a:latin typeface="Faustina"/>
                <a:ea typeface="Faustina"/>
                <a:cs typeface="Faustina"/>
                <a:sym typeface="Faustina"/>
              </a:rPr>
              <a:t> = L2: dùng để giảm thiểu overfitting và cải thiện tổng quát hóa của mô hình.</a:t>
            </a:r>
          </a:p>
          <a:p>
            <a:pPr marL="647700" lvl="1" indent="-323850" algn="l">
              <a:lnSpc>
                <a:spcPts val="4440"/>
              </a:lnSpc>
              <a:buFont typeface="Arial"/>
              <a:buChar char="•"/>
            </a:pPr>
            <a:r>
              <a:rPr lang="en-US" sz="3000">
                <a:solidFill>
                  <a:srgbClr val="000000"/>
                </a:solidFill>
                <a:latin typeface="Faustina Bold"/>
                <a:ea typeface="Faustina Bold"/>
                <a:cs typeface="Faustina Bold"/>
                <a:sym typeface="Faustina Bold"/>
              </a:rPr>
              <a:t>max_iter</a:t>
            </a:r>
            <a:r>
              <a:rPr lang="en-US" sz="3000">
                <a:solidFill>
                  <a:srgbClr val="000000"/>
                </a:solidFill>
                <a:latin typeface="Faustina"/>
                <a:ea typeface="Faustina"/>
                <a:cs typeface="Faustina"/>
                <a:sym typeface="Faustina"/>
              </a:rPr>
              <a:t> = 100: xác định số lần lặp tối đa mà thuật toán sẽ thực hiện trong quá trình huấn luyện và tìm ra bộ tham số chặn tối ưu, giảm thiểu mất mát.</a:t>
            </a:r>
          </a:p>
          <a:p>
            <a:pPr marL="647700" lvl="1" indent="-323850" algn="l">
              <a:lnSpc>
                <a:spcPts val="5340"/>
              </a:lnSpc>
              <a:buFont typeface="Arial"/>
              <a:buChar char="•"/>
            </a:pPr>
            <a:r>
              <a:rPr lang="en-US" sz="3000">
                <a:solidFill>
                  <a:srgbClr val="000000"/>
                </a:solidFill>
                <a:latin typeface="Faustina Bold"/>
                <a:ea typeface="Faustina Bold"/>
                <a:cs typeface="Faustina Bold"/>
                <a:sym typeface="Faustina Bold"/>
              </a:rPr>
              <a:t>tol</a:t>
            </a:r>
            <a:r>
              <a:rPr lang="en-US" sz="3000">
                <a:solidFill>
                  <a:srgbClr val="000000"/>
                </a:solidFill>
                <a:latin typeface="Faustina"/>
                <a:ea typeface="Faustina"/>
                <a:cs typeface="Faustina"/>
                <a:sym typeface="Faustina"/>
              </a:rPr>
              <a:t> = 1e-4 ( 0.0001): tol là ngưỡng dừng, ví dụ 1e-4 tức là dừng khi hàm mất mát thấp hơn 1e-4.</a:t>
            </a:r>
          </a:p>
          <a:p>
            <a:pPr algn="l">
              <a:lnSpc>
                <a:spcPts val="5340"/>
              </a:lnSpc>
            </a:pPr>
            <a:endParaRPr lang="en-US" sz="3000">
              <a:solidFill>
                <a:srgbClr val="000000"/>
              </a:solidFill>
              <a:latin typeface="Faustina"/>
              <a:ea typeface="Faustina"/>
              <a:cs typeface="Faustina"/>
              <a:sym typeface="Faustina"/>
            </a:endParaRPr>
          </a:p>
        </p:txBody>
      </p:sp>
      <p:sp>
        <p:nvSpPr>
          <p:cNvPr id="12" name="TextBox 12"/>
          <p:cNvSpPr txBox="1"/>
          <p:nvPr/>
        </p:nvSpPr>
        <p:spPr>
          <a:xfrm>
            <a:off x="1028700" y="4318247"/>
            <a:ext cx="10128984" cy="953135"/>
          </a:xfrm>
          <a:prstGeom prst="rect">
            <a:avLst/>
          </a:prstGeom>
        </p:spPr>
        <p:txBody>
          <a:bodyPr lIns="0" tIns="0" rIns="0" bIns="0" rtlCol="0" anchor="t">
            <a:spAutoFit/>
          </a:bodyPr>
          <a:lstStyle/>
          <a:p>
            <a:pPr algn="l">
              <a:lnSpc>
                <a:spcPts val="3745"/>
              </a:lnSpc>
              <a:spcBef>
                <a:spcPct val="0"/>
              </a:spcBef>
            </a:pPr>
            <a:r>
              <a:rPr lang="en-US" sz="3500">
                <a:solidFill>
                  <a:srgbClr val="000000"/>
                </a:solidFill>
                <a:latin typeface="Faustina"/>
                <a:ea typeface="Faustina"/>
                <a:cs typeface="Faustina"/>
                <a:sym typeface="Faustina"/>
              </a:rPr>
              <a:t>Trong mô hình Logistic Regression các thông số xây dựng mô hình gồm có: </a:t>
            </a:r>
          </a:p>
        </p:txBody>
      </p:sp>
      <p:sp>
        <p:nvSpPr>
          <p:cNvPr id="13" name="Freeform 13"/>
          <p:cNvSpPr/>
          <p:nvPr/>
        </p:nvSpPr>
        <p:spPr>
          <a:xfrm>
            <a:off x="-3507013" y="613634"/>
            <a:ext cx="13651751" cy="1989390"/>
          </a:xfrm>
          <a:custGeom>
            <a:avLst/>
            <a:gdLst/>
            <a:ahLst/>
            <a:cxnLst/>
            <a:rect l="l" t="t" r="r" b="b"/>
            <a:pathLst>
              <a:path w="13651751" h="1989390">
                <a:moveTo>
                  <a:pt x="0" y="0"/>
                </a:moveTo>
                <a:lnTo>
                  <a:pt x="13651751" y="0"/>
                </a:lnTo>
                <a:lnTo>
                  <a:pt x="13651751" y="1989389"/>
                </a:lnTo>
                <a:lnTo>
                  <a:pt x="0" y="1989389"/>
                </a:lnTo>
                <a:lnTo>
                  <a:pt x="0" y="0"/>
                </a:lnTo>
                <a:close/>
              </a:path>
            </a:pathLst>
          </a:custGeom>
          <a:blipFill>
            <a:blip r:embed="rId8"/>
            <a:stretch>
              <a:fillRect t="-180" b="-180"/>
            </a:stretch>
          </a:blipFill>
        </p:spPr>
      </p:sp>
      <p:grpSp>
        <p:nvGrpSpPr>
          <p:cNvPr id="14" name="Group 14"/>
          <p:cNvGrpSpPr/>
          <p:nvPr/>
        </p:nvGrpSpPr>
        <p:grpSpPr>
          <a:xfrm>
            <a:off x="-3312665" y="1182017"/>
            <a:ext cx="13263054" cy="1133461"/>
            <a:chOff x="0" y="0"/>
            <a:chExt cx="3610825" cy="308581"/>
          </a:xfrm>
        </p:grpSpPr>
        <p:sp>
          <p:nvSpPr>
            <p:cNvPr id="15" name="Freeform 15"/>
            <p:cNvSpPr/>
            <p:nvPr/>
          </p:nvSpPr>
          <p:spPr>
            <a:xfrm>
              <a:off x="0" y="0"/>
              <a:ext cx="3610825" cy="308581"/>
            </a:xfrm>
            <a:custGeom>
              <a:avLst/>
              <a:gdLst/>
              <a:ahLst/>
              <a:cxnLst/>
              <a:rect l="l" t="t" r="r" b="b"/>
              <a:pathLst>
                <a:path w="3610825" h="308581">
                  <a:moveTo>
                    <a:pt x="3407625" y="0"/>
                  </a:moveTo>
                  <a:cubicBezTo>
                    <a:pt x="3519849" y="0"/>
                    <a:pt x="3610825" y="69078"/>
                    <a:pt x="3610825" y="154291"/>
                  </a:cubicBezTo>
                  <a:cubicBezTo>
                    <a:pt x="3610825" y="239503"/>
                    <a:pt x="3519849" y="308581"/>
                    <a:pt x="3407625" y="308581"/>
                  </a:cubicBezTo>
                  <a:lnTo>
                    <a:pt x="203200" y="308581"/>
                  </a:lnTo>
                  <a:cubicBezTo>
                    <a:pt x="90976" y="308581"/>
                    <a:pt x="0" y="239503"/>
                    <a:pt x="0" y="154291"/>
                  </a:cubicBezTo>
                  <a:cubicBezTo>
                    <a:pt x="0" y="69078"/>
                    <a:pt x="90976" y="0"/>
                    <a:pt x="203200" y="0"/>
                  </a:cubicBezTo>
                  <a:close/>
                </a:path>
              </a:pathLst>
            </a:custGeom>
            <a:solidFill>
              <a:srgbClr val="FFFFFF"/>
            </a:solidFill>
          </p:spPr>
        </p:sp>
        <p:sp>
          <p:nvSpPr>
            <p:cNvPr id="16" name="TextBox 16"/>
            <p:cNvSpPr txBox="1"/>
            <p:nvPr/>
          </p:nvSpPr>
          <p:spPr>
            <a:xfrm>
              <a:off x="0" y="-28575"/>
              <a:ext cx="3610825" cy="337156"/>
            </a:xfrm>
            <a:prstGeom prst="rect">
              <a:avLst/>
            </a:prstGeom>
          </p:spPr>
          <p:txBody>
            <a:bodyPr lIns="50800" tIns="50800" rIns="50800" bIns="50800" rtlCol="0" anchor="ctr"/>
            <a:lstStyle/>
            <a:p>
              <a:pPr algn="ctr">
                <a:lnSpc>
                  <a:spcPts val="1885"/>
                </a:lnSpc>
              </a:pPr>
              <a:endParaRPr/>
            </a:p>
          </p:txBody>
        </p:sp>
      </p:grpSp>
      <p:sp>
        <p:nvSpPr>
          <p:cNvPr id="17" name="TextBox 17"/>
          <p:cNvSpPr txBox="1"/>
          <p:nvPr/>
        </p:nvSpPr>
        <p:spPr>
          <a:xfrm>
            <a:off x="342874" y="1267742"/>
            <a:ext cx="9310387" cy="1047736"/>
          </a:xfrm>
          <a:prstGeom prst="rect">
            <a:avLst/>
          </a:prstGeom>
        </p:spPr>
        <p:txBody>
          <a:bodyPr lIns="0" tIns="0" rIns="0" bIns="0" rtlCol="0" anchor="t">
            <a:spAutoFit/>
          </a:bodyPr>
          <a:lstStyle/>
          <a:p>
            <a:pPr algn="l">
              <a:lnSpc>
                <a:spcPts val="8024"/>
              </a:lnSpc>
            </a:pPr>
            <a:r>
              <a:rPr lang="en-US" sz="7499">
                <a:solidFill>
                  <a:srgbClr val="438E20"/>
                </a:solidFill>
                <a:latin typeface="Roboto Bold"/>
                <a:ea typeface="Roboto Bold"/>
                <a:cs typeface="Roboto Bold"/>
                <a:sym typeface="Roboto Bold"/>
              </a:rPr>
              <a:t>4.Xây dựng mô hình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sp>
        <p:nvSpPr>
          <p:cNvPr id="2" name="Freeform 2"/>
          <p:cNvSpPr/>
          <p:nvPr/>
        </p:nvSpPr>
        <p:spPr>
          <a:xfrm>
            <a:off x="0" y="-563449"/>
            <a:ext cx="3129532" cy="1592149"/>
          </a:xfrm>
          <a:custGeom>
            <a:avLst/>
            <a:gdLst/>
            <a:ahLst/>
            <a:cxnLst/>
            <a:rect l="l" t="t" r="r" b="b"/>
            <a:pathLst>
              <a:path w="3129532" h="1592149">
                <a:moveTo>
                  <a:pt x="0" y="0"/>
                </a:moveTo>
                <a:lnTo>
                  <a:pt x="3129532" y="0"/>
                </a:lnTo>
                <a:lnTo>
                  <a:pt x="3129532" y="1592149"/>
                </a:lnTo>
                <a:lnTo>
                  <a:pt x="0" y="1592149"/>
                </a:lnTo>
                <a:lnTo>
                  <a:pt x="0" y="0"/>
                </a:lnTo>
                <a:close/>
              </a:path>
            </a:pathLst>
          </a:custGeom>
          <a:blipFill>
            <a:blip r:embed="rId2">
              <a:alphaModFix amt="75000"/>
            </a:blip>
            <a:stretch>
              <a:fillRect/>
            </a:stretch>
          </a:blipFill>
        </p:spPr>
      </p:sp>
      <p:sp>
        <p:nvSpPr>
          <p:cNvPr id="3" name="Freeform 3"/>
          <p:cNvSpPr/>
          <p:nvPr/>
        </p:nvSpPr>
        <p:spPr>
          <a:xfrm rot="-10800000">
            <a:off x="10370077" y="2317035"/>
            <a:ext cx="5984107" cy="688265"/>
          </a:xfrm>
          <a:custGeom>
            <a:avLst/>
            <a:gdLst/>
            <a:ahLst/>
            <a:cxnLst/>
            <a:rect l="l" t="t" r="r" b="b"/>
            <a:pathLst>
              <a:path w="5984107" h="688265">
                <a:moveTo>
                  <a:pt x="0" y="0"/>
                </a:moveTo>
                <a:lnTo>
                  <a:pt x="5984106" y="0"/>
                </a:lnTo>
                <a:lnTo>
                  <a:pt x="5984106" y="688265"/>
                </a:lnTo>
                <a:lnTo>
                  <a:pt x="0" y="688265"/>
                </a:lnTo>
                <a:lnTo>
                  <a:pt x="0" y="0"/>
                </a:lnTo>
                <a:close/>
              </a:path>
            </a:pathLst>
          </a:custGeom>
          <a:blipFill>
            <a:blip r:embed="rId3">
              <a:alphaModFix amt="72000"/>
            </a:blip>
            <a:stretch>
              <a:fillRect b="-149966"/>
            </a:stretch>
          </a:blipFill>
        </p:spPr>
      </p:sp>
      <p:grpSp>
        <p:nvGrpSpPr>
          <p:cNvPr id="4" name="Group 4"/>
          <p:cNvGrpSpPr/>
          <p:nvPr/>
        </p:nvGrpSpPr>
        <p:grpSpPr>
          <a:xfrm>
            <a:off x="10189359" y="1241187"/>
            <a:ext cx="6277688" cy="1372469"/>
            <a:chOff x="0" y="0"/>
            <a:chExt cx="9504788" cy="2077999"/>
          </a:xfrm>
        </p:grpSpPr>
        <p:sp>
          <p:nvSpPr>
            <p:cNvPr id="5" name="Freeform 5"/>
            <p:cNvSpPr/>
            <p:nvPr/>
          </p:nvSpPr>
          <p:spPr>
            <a:xfrm>
              <a:off x="0" y="0"/>
              <a:ext cx="9504787" cy="2077999"/>
            </a:xfrm>
            <a:custGeom>
              <a:avLst/>
              <a:gdLst/>
              <a:ahLst/>
              <a:cxnLst/>
              <a:rect l="l" t="t" r="r" b="b"/>
              <a:pathLst>
                <a:path w="9504787" h="2077999">
                  <a:moveTo>
                    <a:pt x="39464" y="0"/>
                  </a:moveTo>
                  <a:lnTo>
                    <a:pt x="9465324" y="0"/>
                  </a:lnTo>
                  <a:cubicBezTo>
                    <a:pt x="9475790" y="0"/>
                    <a:pt x="9485828" y="4158"/>
                    <a:pt x="9493228" y="11559"/>
                  </a:cubicBezTo>
                  <a:cubicBezTo>
                    <a:pt x="9500629" y="18960"/>
                    <a:pt x="9504787" y="28997"/>
                    <a:pt x="9504787" y="39464"/>
                  </a:cubicBezTo>
                  <a:lnTo>
                    <a:pt x="9504787" y="2038535"/>
                  </a:lnTo>
                  <a:cubicBezTo>
                    <a:pt x="9504787" y="2049002"/>
                    <a:pt x="9500629" y="2059039"/>
                    <a:pt x="9493228" y="2066440"/>
                  </a:cubicBezTo>
                  <a:cubicBezTo>
                    <a:pt x="9485828" y="2073841"/>
                    <a:pt x="9475790" y="2077999"/>
                    <a:pt x="9465324" y="2077999"/>
                  </a:cubicBezTo>
                  <a:lnTo>
                    <a:pt x="39464" y="2077999"/>
                  </a:lnTo>
                  <a:cubicBezTo>
                    <a:pt x="28997" y="2077999"/>
                    <a:pt x="18960" y="2073841"/>
                    <a:pt x="11559" y="2066440"/>
                  </a:cubicBezTo>
                  <a:cubicBezTo>
                    <a:pt x="4158" y="2059039"/>
                    <a:pt x="0" y="2049002"/>
                    <a:pt x="0" y="2038535"/>
                  </a:cubicBezTo>
                  <a:lnTo>
                    <a:pt x="0" y="39464"/>
                  </a:lnTo>
                  <a:cubicBezTo>
                    <a:pt x="0" y="28997"/>
                    <a:pt x="4158" y="18960"/>
                    <a:pt x="11559" y="11559"/>
                  </a:cubicBezTo>
                  <a:cubicBezTo>
                    <a:pt x="18960" y="4158"/>
                    <a:pt x="28997" y="0"/>
                    <a:pt x="39464" y="0"/>
                  </a:cubicBezTo>
                  <a:close/>
                </a:path>
              </a:pathLst>
            </a:custGeom>
            <a:solidFill>
              <a:srgbClr val="EDF7FF"/>
            </a:solidFill>
            <a:ln w="66675" cap="rnd">
              <a:solidFill>
                <a:srgbClr val="077341"/>
              </a:solidFill>
              <a:prstDash val="solid"/>
              <a:round/>
            </a:ln>
          </p:spPr>
        </p:sp>
        <p:sp>
          <p:nvSpPr>
            <p:cNvPr id="6" name="TextBox 6"/>
            <p:cNvSpPr txBox="1"/>
            <p:nvPr/>
          </p:nvSpPr>
          <p:spPr>
            <a:xfrm>
              <a:off x="0" y="-57150"/>
              <a:ext cx="9504788" cy="2135149"/>
            </a:xfrm>
            <a:prstGeom prst="rect">
              <a:avLst/>
            </a:prstGeom>
          </p:spPr>
          <p:txBody>
            <a:bodyPr lIns="50800" tIns="50800" rIns="50800" bIns="50800" rtlCol="0" anchor="ctr"/>
            <a:lstStyle/>
            <a:p>
              <a:pPr algn="ctr">
                <a:lnSpc>
                  <a:spcPts val="4200"/>
                </a:lnSpc>
                <a:spcBef>
                  <a:spcPct val="0"/>
                </a:spcBef>
              </a:pPr>
              <a:r>
                <a:rPr lang="en-US" sz="3000">
                  <a:solidFill>
                    <a:srgbClr val="000000"/>
                  </a:solidFill>
                  <a:latin typeface="Montserrat Bold"/>
                  <a:ea typeface="Montserrat Bold"/>
                  <a:cs typeface="Montserrat Bold"/>
                  <a:sym typeface="Montserrat Bold"/>
                </a:rPr>
                <a:t>Giới thiệu </a:t>
              </a:r>
            </a:p>
          </p:txBody>
        </p:sp>
      </p:grpSp>
      <p:grpSp>
        <p:nvGrpSpPr>
          <p:cNvPr id="8" name="Group 8"/>
          <p:cNvGrpSpPr/>
          <p:nvPr/>
        </p:nvGrpSpPr>
        <p:grpSpPr>
          <a:xfrm>
            <a:off x="10189359" y="8446413"/>
            <a:ext cx="6277688" cy="1372469"/>
            <a:chOff x="0" y="0"/>
            <a:chExt cx="8370250" cy="1829959"/>
          </a:xfrm>
        </p:grpSpPr>
        <p:sp>
          <p:nvSpPr>
            <p:cNvPr id="9" name="Freeform 9"/>
            <p:cNvSpPr/>
            <p:nvPr/>
          </p:nvSpPr>
          <p:spPr>
            <a:xfrm rot="-10800000">
              <a:off x="61050" y="589034"/>
              <a:ext cx="7219585" cy="830364"/>
            </a:xfrm>
            <a:custGeom>
              <a:avLst/>
              <a:gdLst/>
              <a:ahLst/>
              <a:cxnLst/>
              <a:rect l="l" t="t" r="r" b="b"/>
              <a:pathLst>
                <a:path w="7219585" h="830364">
                  <a:moveTo>
                    <a:pt x="0" y="0"/>
                  </a:moveTo>
                  <a:lnTo>
                    <a:pt x="7219585" y="0"/>
                  </a:lnTo>
                  <a:lnTo>
                    <a:pt x="7219585" y="830364"/>
                  </a:lnTo>
                  <a:lnTo>
                    <a:pt x="0" y="830364"/>
                  </a:lnTo>
                  <a:lnTo>
                    <a:pt x="0" y="0"/>
                  </a:lnTo>
                  <a:close/>
                </a:path>
              </a:pathLst>
            </a:custGeom>
            <a:blipFill>
              <a:blip r:embed="rId3">
                <a:alphaModFix amt="72000"/>
              </a:blip>
              <a:stretch>
                <a:fillRect b="-149966"/>
              </a:stretch>
            </a:blipFill>
          </p:spPr>
        </p:sp>
        <p:grpSp>
          <p:nvGrpSpPr>
            <p:cNvPr id="10" name="Group 10"/>
            <p:cNvGrpSpPr/>
            <p:nvPr/>
          </p:nvGrpSpPr>
          <p:grpSpPr>
            <a:xfrm>
              <a:off x="0" y="0"/>
              <a:ext cx="8370250" cy="1829959"/>
              <a:chOff x="0" y="0"/>
              <a:chExt cx="9504788" cy="2077999"/>
            </a:xfrm>
          </p:grpSpPr>
          <p:sp>
            <p:nvSpPr>
              <p:cNvPr id="11" name="Freeform 11"/>
              <p:cNvSpPr/>
              <p:nvPr/>
            </p:nvSpPr>
            <p:spPr>
              <a:xfrm>
                <a:off x="0" y="0"/>
                <a:ext cx="9504787" cy="2077999"/>
              </a:xfrm>
              <a:custGeom>
                <a:avLst/>
                <a:gdLst/>
                <a:ahLst/>
                <a:cxnLst/>
                <a:rect l="l" t="t" r="r" b="b"/>
                <a:pathLst>
                  <a:path w="9504787" h="2077999">
                    <a:moveTo>
                      <a:pt x="39464" y="0"/>
                    </a:moveTo>
                    <a:lnTo>
                      <a:pt x="9465324" y="0"/>
                    </a:lnTo>
                    <a:cubicBezTo>
                      <a:pt x="9475790" y="0"/>
                      <a:pt x="9485828" y="4158"/>
                      <a:pt x="9493228" y="11559"/>
                    </a:cubicBezTo>
                    <a:cubicBezTo>
                      <a:pt x="9500629" y="18960"/>
                      <a:pt x="9504787" y="28997"/>
                      <a:pt x="9504787" y="39464"/>
                    </a:cubicBezTo>
                    <a:lnTo>
                      <a:pt x="9504787" y="2038535"/>
                    </a:lnTo>
                    <a:cubicBezTo>
                      <a:pt x="9504787" y="2049002"/>
                      <a:pt x="9500629" y="2059039"/>
                      <a:pt x="9493228" y="2066440"/>
                    </a:cubicBezTo>
                    <a:cubicBezTo>
                      <a:pt x="9485828" y="2073841"/>
                      <a:pt x="9475790" y="2077999"/>
                      <a:pt x="9465324" y="2077999"/>
                    </a:cubicBezTo>
                    <a:lnTo>
                      <a:pt x="39464" y="2077999"/>
                    </a:lnTo>
                    <a:cubicBezTo>
                      <a:pt x="28997" y="2077999"/>
                      <a:pt x="18960" y="2073841"/>
                      <a:pt x="11559" y="2066440"/>
                    </a:cubicBezTo>
                    <a:cubicBezTo>
                      <a:pt x="4158" y="2059039"/>
                      <a:pt x="0" y="2049002"/>
                      <a:pt x="0" y="2038535"/>
                    </a:cubicBezTo>
                    <a:lnTo>
                      <a:pt x="0" y="39464"/>
                    </a:lnTo>
                    <a:cubicBezTo>
                      <a:pt x="0" y="28997"/>
                      <a:pt x="4158" y="18960"/>
                      <a:pt x="11559" y="11559"/>
                    </a:cubicBezTo>
                    <a:cubicBezTo>
                      <a:pt x="18960" y="4158"/>
                      <a:pt x="28997" y="0"/>
                      <a:pt x="39464" y="0"/>
                    </a:cubicBezTo>
                    <a:close/>
                  </a:path>
                </a:pathLst>
              </a:custGeom>
              <a:solidFill>
                <a:srgbClr val="EDF7FF"/>
              </a:solidFill>
              <a:ln w="66675" cap="rnd">
                <a:solidFill>
                  <a:srgbClr val="077341"/>
                </a:solidFill>
                <a:prstDash val="solid"/>
                <a:round/>
              </a:ln>
            </p:spPr>
          </p:sp>
          <p:sp>
            <p:nvSpPr>
              <p:cNvPr id="12" name="TextBox 12"/>
              <p:cNvSpPr txBox="1"/>
              <p:nvPr/>
            </p:nvSpPr>
            <p:spPr>
              <a:xfrm>
                <a:off x="0" y="-57150"/>
                <a:ext cx="9504788" cy="2135149"/>
              </a:xfrm>
              <a:prstGeom prst="rect">
                <a:avLst/>
              </a:prstGeom>
            </p:spPr>
            <p:txBody>
              <a:bodyPr lIns="50800" tIns="50800" rIns="50800" bIns="50800" rtlCol="0" anchor="ctr"/>
              <a:lstStyle/>
              <a:p>
                <a:pPr marL="0" lvl="0" indent="0" algn="ctr">
                  <a:lnSpc>
                    <a:spcPts val="4200"/>
                  </a:lnSpc>
                  <a:spcBef>
                    <a:spcPct val="0"/>
                  </a:spcBef>
                </a:pPr>
                <a:r>
                  <a:rPr lang="en-US" sz="3000">
                    <a:solidFill>
                      <a:srgbClr val="000000"/>
                    </a:solidFill>
                    <a:latin typeface="Montserrat Bold"/>
                    <a:ea typeface="Montserrat Bold"/>
                    <a:cs typeface="Montserrat Bold"/>
                    <a:sym typeface="Montserrat Bold"/>
                  </a:rPr>
                  <a:t>Kết luận và hướng phát triển</a:t>
                </a:r>
              </a:p>
            </p:txBody>
          </p:sp>
        </p:grpSp>
        <p:sp>
          <p:nvSpPr>
            <p:cNvPr id="13" name="TextBox 13"/>
            <p:cNvSpPr txBox="1"/>
            <p:nvPr/>
          </p:nvSpPr>
          <p:spPr>
            <a:xfrm>
              <a:off x="1834409" y="265461"/>
              <a:ext cx="2811893" cy="351662"/>
            </a:xfrm>
            <a:prstGeom prst="rect">
              <a:avLst/>
            </a:prstGeom>
          </p:spPr>
          <p:txBody>
            <a:bodyPr lIns="0" tIns="0" rIns="0" bIns="0" rtlCol="0" anchor="t">
              <a:spAutoFit/>
            </a:bodyPr>
            <a:lstStyle/>
            <a:p>
              <a:pPr marL="0" lvl="0" indent="0" algn="l">
                <a:lnSpc>
                  <a:spcPts val="2138"/>
                </a:lnSpc>
                <a:spcBef>
                  <a:spcPct val="0"/>
                </a:spcBef>
              </a:pPr>
              <a:endParaRPr/>
            </a:p>
          </p:txBody>
        </p:sp>
      </p:grpSp>
      <p:grpSp>
        <p:nvGrpSpPr>
          <p:cNvPr id="14" name="Group 14"/>
          <p:cNvGrpSpPr/>
          <p:nvPr/>
        </p:nvGrpSpPr>
        <p:grpSpPr>
          <a:xfrm>
            <a:off x="10189359" y="6673243"/>
            <a:ext cx="6277688" cy="1764113"/>
            <a:chOff x="0" y="0"/>
            <a:chExt cx="8370250" cy="2352150"/>
          </a:xfrm>
        </p:grpSpPr>
        <p:sp>
          <p:nvSpPr>
            <p:cNvPr id="15" name="Freeform 15"/>
            <p:cNvSpPr/>
            <p:nvPr/>
          </p:nvSpPr>
          <p:spPr>
            <a:xfrm rot="-10800000">
              <a:off x="240956" y="1434463"/>
              <a:ext cx="7978809" cy="917687"/>
            </a:xfrm>
            <a:custGeom>
              <a:avLst/>
              <a:gdLst/>
              <a:ahLst/>
              <a:cxnLst/>
              <a:rect l="l" t="t" r="r" b="b"/>
              <a:pathLst>
                <a:path w="7978809" h="917687">
                  <a:moveTo>
                    <a:pt x="0" y="0"/>
                  </a:moveTo>
                  <a:lnTo>
                    <a:pt x="7978810" y="0"/>
                  </a:lnTo>
                  <a:lnTo>
                    <a:pt x="7978810" y="917687"/>
                  </a:lnTo>
                  <a:lnTo>
                    <a:pt x="0" y="917687"/>
                  </a:lnTo>
                  <a:lnTo>
                    <a:pt x="0" y="0"/>
                  </a:lnTo>
                  <a:close/>
                </a:path>
              </a:pathLst>
            </a:custGeom>
            <a:blipFill>
              <a:blip r:embed="rId3">
                <a:alphaModFix amt="72000"/>
              </a:blip>
              <a:stretch>
                <a:fillRect b="-149966"/>
              </a:stretch>
            </a:blipFill>
          </p:spPr>
        </p:sp>
        <p:grpSp>
          <p:nvGrpSpPr>
            <p:cNvPr id="16" name="Group 16"/>
            <p:cNvGrpSpPr/>
            <p:nvPr/>
          </p:nvGrpSpPr>
          <p:grpSpPr>
            <a:xfrm>
              <a:off x="0" y="0"/>
              <a:ext cx="8370250" cy="1829959"/>
              <a:chOff x="0" y="0"/>
              <a:chExt cx="9504788" cy="2077999"/>
            </a:xfrm>
          </p:grpSpPr>
          <p:sp>
            <p:nvSpPr>
              <p:cNvPr id="17" name="Freeform 17"/>
              <p:cNvSpPr/>
              <p:nvPr/>
            </p:nvSpPr>
            <p:spPr>
              <a:xfrm>
                <a:off x="0" y="0"/>
                <a:ext cx="9504787" cy="2077999"/>
              </a:xfrm>
              <a:custGeom>
                <a:avLst/>
                <a:gdLst/>
                <a:ahLst/>
                <a:cxnLst/>
                <a:rect l="l" t="t" r="r" b="b"/>
                <a:pathLst>
                  <a:path w="9504787" h="2077999">
                    <a:moveTo>
                      <a:pt x="39464" y="0"/>
                    </a:moveTo>
                    <a:lnTo>
                      <a:pt x="9465324" y="0"/>
                    </a:lnTo>
                    <a:cubicBezTo>
                      <a:pt x="9475790" y="0"/>
                      <a:pt x="9485828" y="4158"/>
                      <a:pt x="9493228" y="11559"/>
                    </a:cubicBezTo>
                    <a:cubicBezTo>
                      <a:pt x="9500629" y="18960"/>
                      <a:pt x="9504787" y="28997"/>
                      <a:pt x="9504787" y="39464"/>
                    </a:cubicBezTo>
                    <a:lnTo>
                      <a:pt x="9504787" y="2038535"/>
                    </a:lnTo>
                    <a:cubicBezTo>
                      <a:pt x="9504787" y="2049002"/>
                      <a:pt x="9500629" y="2059039"/>
                      <a:pt x="9493228" y="2066440"/>
                    </a:cubicBezTo>
                    <a:cubicBezTo>
                      <a:pt x="9485828" y="2073841"/>
                      <a:pt x="9475790" y="2077999"/>
                      <a:pt x="9465324" y="2077999"/>
                    </a:cubicBezTo>
                    <a:lnTo>
                      <a:pt x="39464" y="2077999"/>
                    </a:lnTo>
                    <a:cubicBezTo>
                      <a:pt x="28997" y="2077999"/>
                      <a:pt x="18960" y="2073841"/>
                      <a:pt x="11559" y="2066440"/>
                    </a:cubicBezTo>
                    <a:cubicBezTo>
                      <a:pt x="4158" y="2059039"/>
                      <a:pt x="0" y="2049002"/>
                      <a:pt x="0" y="2038535"/>
                    </a:cubicBezTo>
                    <a:lnTo>
                      <a:pt x="0" y="39464"/>
                    </a:lnTo>
                    <a:cubicBezTo>
                      <a:pt x="0" y="28997"/>
                      <a:pt x="4158" y="18960"/>
                      <a:pt x="11559" y="11559"/>
                    </a:cubicBezTo>
                    <a:cubicBezTo>
                      <a:pt x="18960" y="4158"/>
                      <a:pt x="28997" y="0"/>
                      <a:pt x="39464" y="0"/>
                    </a:cubicBezTo>
                    <a:close/>
                  </a:path>
                </a:pathLst>
              </a:custGeom>
              <a:solidFill>
                <a:srgbClr val="EDF7FF"/>
              </a:solidFill>
              <a:ln w="66675" cap="rnd">
                <a:solidFill>
                  <a:srgbClr val="077341"/>
                </a:solidFill>
                <a:prstDash val="solid"/>
                <a:round/>
              </a:ln>
            </p:spPr>
          </p:sp>
          <p:sp>
            <p:nvSpPr>
              <p:cNvPr id="18" name="TextBox 18"/>
              <p:cNvSpPr txBox="1"/>
              <p:nvPr/>
            </p:nvSpPr>
            <p:spPr>
              <a:xfrm>
                <a:off x="0" y="-57150"/>
                <a:ext cx="9504788" cy="2135149"/>
              </a:xfrm>
              <a:prstGeom prst="rect">
                <a:avLst/>
              </a:prstGeom>
            </p:spPr>
            <p:txBody>
              <a:bodyPr lIns="50800" tIns="50800" rIns="50800" bIns="50800" rtlCol="0" anchor="ctr"/>
              <a:lstStyle/>
              <a:p>
                <a:pPr marL="0" lvl="0" indent="0" algn="ctr">
                  <a:lnSpc>
                    <a:spcPts val="4200"/>
                  </a:lnSpc>
                  <a:spcBef>
                    <a:spcPct val="0"/>
                  </a:spcBef>
                </a:pPr>
                <a:r>
                  <a:rPr lang="en-US" sz="3000">
                    <a:solidFill>
                      <a:srgbClr val="000000"/>
                    </a:solidFill>
                    <a:latin typeface="Montserrat Bold"/>
                    <a:ea typeface="Montserrat Bold"/>
                    <a:cs typeface="Montserrat Bold"/>
                    <a:sym typeface="Montserrat Bold"/>
                  </a:rPr>
                  <a:t>Xây dựng mô hình</a:t>
                </a:r>
              </a:p>
            </p:txBody>
          </p:sp>
        </p:grpSp>
        <p:sp>
          <p:nvSpPr>
            <p:cNvPr id="19" name="TextBox 19"/>
            <p:cNvSpPr txBox="1"/>
            <p:nvPr/>
          </p:nvSpPr>
          <p:spPr>
            <a:xfrm>
              <a:off x="1834409" y="265461"/>
              <a:ext cx="2811893" cy="351662"/>
            </a:xfrm>
            <a:prstGeom prst="rect">
              <a:avLst/>
            </a:prstGeom>
          </p:spPr>
          <p:txBody>
            <a:bodyPr lIns="0" tIns="0" rIns="0" bIns="0" rtlCol="0" anchor="t">
              <a:spAutoFit/>
            </a:bodyPr>
            <a:lstStyle/>
            <a:p>
              <a:pPr marL="0" lvl="0" indent="0" algn="l">
                <a:lnSpc>
                  <a:spcPts val="2138"/>
                </a:lnSpc>
                <a:spcBef>
                  <a:spcPct val="0"/>
                </a:spcBef>
              </a:pPr>
              <a:endParaRPr/>
            </a:p>
          </p:txBody>
        </p:sp>
      </p:grpSp>
      <p:grpSp>
        <p:nvGrpSpPr>
          <p:cNvPr id="20" name="Group 20"/>
          <p:cNvGrpSpPr/>
          <p:nvPr/>
        </p:nvGrpSpPr>
        <p:grpSpPr>
          <a:xfrm>
            <a:off x="10189359" y="4785744"/>
            <a:ext cx="6277688" cy="1764113"/>
            <a:chOff x="0" y="0"/>
            <a:chExt cx="8370250" cy="2352150"/>
          </a:xfrm>
        </p:grpSpPr>
        <p:sp>
          <p:nvSpPr>
            <p:cNvPr id="21" name="Freeform 21"/>
            <p:cNvSpPr/>
            <p:nvPr/>
          </p:nvSpPr>
          <p:spPr>
            <a:xfrm rot="-10800000">
              <a:off x="240956" y="1434463"/>
              <a:ext cx="7978809" cy="917687"/>
            </a:xfrm>
            <a:custGeom>
              <a:avLst/>
              <a:gdLst/>
              <a:ahLst/>
              <a:cxnLst/>
              <a:rect l="l" t="t" r="r" b="b"/>
              <a:pathLst>
                <a:path w="7978809" h="917687">
                  <a:moveTo>
                    <a:pt x="0" y="0"/>
                  </a:moveTo>
                  <a:lnTo>
                    <a:pt x="7978810" y="0"/>
                  </a:lnTo>
                  <a:lnTo>
                    <a:pt x="7978810" y="917687"/>
                  </a:lnTo>
                  <a:lnTo>
                    <a:pt x="0" y="917687"/>
                  </a:lnTo>
                  <a:lnTo>
                    <a:pt x="0" y="0"/>
                  </a:lnTo>
                  <a:close/>
                </a:path>
              </a:pathLst>
            </a:custGeom>
            <a:blipFill>
              <a:blip r:embed="rId3">
                <a:alphaModFix amt="72000"/>
              </a:blip>
              <a:stretch>
                <a:fillRect b="-149966"/>
              </a:stretch>
            </a:blipFill>
          </p:spPr>
        </p:sp>
        <p:grpSp>
          <p:nvGrpSpPr>
            <p:cNvPr id="22" name="Group 22"/>
            <p:cNvGrpSpPr/>
            <p:nvPr/>
          </p:nvGrpSpPr>
          <p:grpSpPr>
            <a:xfrm>
              <a:off x="0" y="0"/>
              <a:ext cx="8370250" cy="1829959"/>
              <a:chOff x="0" y="0"/>
              <a:chExt cx="9504788" cy="2077999"/>
            </a:xfrm>
          </p:grpSpPr>
          <p:sp>
            <p:nvSpPr>
              <p:cNvPr id="23" name="Freeform 23"/>
              <p:cNvSpPr/>
              <p:nvPr/>
            </p:nvSpPr>
            <p:spPr>
              <a:xfrm>
                <a:off x="0" y="0"/>
                <a:ext cx="9504787" cy="2077999"/>
              </a:xfrm>
              <a:custGeom>
                <a:avLst/>
                <a:gdLst/>
                <a:ahLst/>
                <a:cxnLst/>
                <a:rect l="l" t="t" r="r" b="b"/>
                <a:pathLst>
                  <a:path w="9504787" h="2077999">
                    <a:moveTo>
                      <a:pt x="39464" y="0"/>
                    </a:moveTo>
                    <a:lnTo>
                      <a:pt x="9465324" y="0"/>
                    </a:lnTo>
                    <a:cubicBezTo>
                      <a:pt x="9475790" y="0"/>
                      <a:pt x="9485828" y="4158"/>
                      <a:pt x="9493228" y="11559"/>
                    </a:cubicBezTo>
                    <a:cubicBezTo>
                      <a:pt x="9500629" y="18960"/>
                      <a:pt x="9504787" y="28997"/>
                      <a:pt x="9504787" y="39464"/>
                    </a:cubicBezTo>
                    <a:lnTo>
                      <a:pt x="9504787" y="2038535"/>
                    </a:lnTo>
                    <a:cubicBezTo>
                      <a:pt x="9504787" y="2049002"/>
                      <a:pt x="9500629" y="2059039"/>
                      <a:pt x="9493228" y="2066440"/>
                    </a:cubicBezTo>
                    <a:cubicBezTo>
                      <a:pt x="9485828" y="2073841"/>
                      <a:pt x="9475790" y="2077999"/>
                      <a:pt x="9465324" y="2077999"/>
                    </a:cubicBezTo>
                    <a:lnTo>
                      <a:pt x="39464" y="2077999"/>
                    </a:lnTo>
                    <a:cubicBezTo>
                      <a:pt x="28997" y="2077999"/>
                      <a:pt x="18960" y="2073841"/>
                      <a:pt x="11559" y="2066440"/>
                    </a:cubicBezTo>
                    <a:cubicBezTo>
                      <a:pt x="4158" y="2059039"/>
                      <a:pt x="0" y="2049002"/>
                      <a:pt x="0" y="2038535"/>
                    </a:cubicBezTo>
                    <a:lnTo>
                      <a:pt x="0" y="39464"/>
                    </a:lnTo>
                    <a:cubicBezTo>
                      <a:pt x="0" y="28997"/>
                      <a:pt x="4158" y="18960"/>
                      <a:pt x="11559" y="11559"/>
                    </a:cubicBezTo>
                    <a:cubicBezTo>
                      <a:pt x="18960" y="4158"/>
                      <a:pt x="28997" y="0"/>
                      <a:pt x="39464" y="0"/>
                    </a:cubicBezTo>
                    <a:close/>
                  </a:path>
                </a:pathLst>
              </a:custGeom>
              <a:solidFill>
                <a:srgbClr val="EDF7FF"/>
              </a:solidFill>
              <a:ln w="66675" cap="rnd">
                <a:solidFill>
                  <a:srgbClr val="077341"/>
                </a:solidFill>
                <a:prstDash val="solid"/>
                <a:round/>
              </a:ln>
            </p:spPr>
          </p:sp>
          <p:sp>
            <p:nvSpPr>
              <p:cNvPr id="24" name="TextBox 24"/>
              <p:cNvSpPr txBox="1"/>
              <p:nvPr/>
            </p:nvSpPr>
            <p:spPr>
              <a:xfrm>
                <a:off x="0" y="-57150"/>
                <a:ext cx="9504788" cy="2135149"/>
              </a:xfrm>
              <a:prstGeom prst="rect">
                <a:avLst/>
              </a:prstGeom>
            </p:spPr>
            <p:txBody>
              <a:bodyPr lIns="50800" tIns="50800" rIns="50800" bIns="50800" rtlCol="0" anchor="ctr"/>
              <a:lstStyle/>
              <a:p>
                <a:pPr marL="0" lvl="0" indent="0" algn="ctr">
                  <a:lnSpc>
                    <a:spcPts val="4200"/>
                  </a:lnSpc>
                  <a:spcBef>
                    <a:spcPct val="0"/>
                  </a:spcBef>
                </a:pPr>
                <a:r>
                  <a:rPr lang="en-US" sz="3000">
                    <a:solidFill>
                      <a:srgbClr val="000000"/>
                    </a:solidFill>
                    <a:latin typeface="Montserrat Bold"/>
                    <a:ea typeface="Montserrat Bold"/>
                    <a:cs typeface="Montserrat Bold"/>
                    <a:sym typeface="Montserrat Bold"/>
                  </a:rPr>
                  <a:t>Trực quan hóa dữ liệu</a:t>
                </a:r>
              </a:p>
            </p:txBody>
          </p:sp>
        </p:grpSp>
        <p:sp>
          <p:nvSpPr>
            <p:cNvPr id="25" name="TextBox 25"/>
            <p:cNvSpPr txBox="1"/>
            <p:nvPr/>
          </p:nvSpPr>
          <p:spPr>
            <a:xfrm>
              <a:off x="1834409" y="265461"/>
              <a:ext cx="2811893" cy="351662"/>
            </a:xfrm>
            <a:prstGeom prst="rect">
              <a:avLst/>
            </a:prstGeom>
          </p:spPr>
          <p:txBody>
            <a:bodyPr lIns="0" tIns="0" rIns="0" bIns="0" rtlCol="0" anchor="t">
              <a:spAutoFit/>
            </a:bodyPr>
            <a:lstStyle/>
            <a:p>
              <a:pPr marL="0" lvl="0" indent="0" algn="l">
                <a:lnSpc>
                  <a:spcPts val="2138"/>
                </a:lnSpc>
                <a:spcBef>
                  <a:spcPct val="0"/>
                </a:spcBef>
              </a:pPr>
              <a:endParaRPr/>
            </a:p>
          </p:txBody>
        </p:sp>
      </p:grpSp>
      <p:grpSp>
        <p:nvGrpSpPr>
          <p:cNvPr id="26" name="Group 26"/>
          <p:cNvGrpSpPr/>
          <p:nvPr/>
        </p:nvGrpSpPr>
        <p:grpSpPr>
          <a:xfrm>
            <a:off x="10189359" y="2994992"/>
            <a:ext cx="6277688" cy="1764113"/>
            <a:chOff x="0" y="0"/>
            <a:chExt cx="8370250" cy="2352150"/>
          </a:xfrm>
        </p:grpSpPr>
        <p:sp>
          <p:nvSpPr>
            <p:cNvPr id="27" name="Freeform 27"/>
            <p:cNvSpPr/>
            <p:nvPr/>
          </p:nvSpPr>
          <p:spPr>
            <a:xfrm rot="-10800000">
              <a:off x="240956" y="1434463"/>
              <a:ext cx="7978809" cy="917687"/>
            </a:xfrm>
            <a:custGeom>
              <a:avLst/>
              <a:gdLst/>
              <a:ahLst/>
              <a:cxnLst/>
              <a:rect l="l" t="t" r="r" b="b"/>
              <a:pathLst>
                <a:path w="7978809" h="917687">
                  <a:moveTo>
                    <a:pt x="0" y="0"/>
                  </a:moveTo>
                  <a:lnTo>
                    <a:pt x="7978810" y="0"/>
                  </a:lnTo>
                  <a:lnTo>
                    <a:pt x="7978810" y="917687"/>
                  </a:lnTo>
                  <a:lnTo>
                    <a:pt x="0" y="917687"/>
                  </a:lnTo>
                  <a:lnTo>
                    <a:pt x="0" y="0"/>
                  </a:lnTo>
                  <a:close/>
                </a:path>
              </a:pathLst>
            </a:custGeom>
            <a:blipFill>
              <a:blip r:embed="rId3">
                <a:alphaModFix amt="72000"/>
              </a:blip>
              <a:stretch>
                <a:fillRect b="-149966"/>
              </a:stretch>
            </a:blipFill>
          </p:spPr>
        </p:sp>
        <p:grpSp>
          <p:nvGrpSpPr>
            <p:cNvPr id="28" name="Group 28"/>
            <p:cNvGrpSpPr/>
            <p:nvPr/>
          </p:nvGrpSpPr>
          <p:grpSpPr>
            <a:xfrm>
              <a:off x="0" y="0"/>
              <a:ext cx="8370250" cy="1829959"/>
              <a:chOff x="0" y="0"/>
              <a:chExt cx="9504788" cy="2077999"/>
            </a:xfrm>
          </p:grpSpPr>
          <p:sp>
            <p:nvSpPr>
              <p:cNvPr id="29" name="Freeform 29"/>
              <p:cNvSpPr/>
              <p:nvPr/>
            </p:nvSpPr>
            <p:spPr>
              <a:xfrm>
                <a:off x="0" y="0"/>
                <a:ext cx="9504787" cy="2077999"/>
              </a:xfrm>
              <a:custGeom>
                <a:avLst/>
                <a:gdLst/>
                <a:ahLst/>
                <a:cxnLst/>
                <a:rect l="l" t="t" r="r" b="b"/>
                <a:pathLst>
                  <a:path w="9504787" h="2077999">
                    <a:moveTo>
                      <a:pt x="39464" y="0"/>
                    </a:moveTo>
                    <a:lnTo>
                      <a:pt x="9465324" y="0"/>
                    </a:lnTo>
                    <a:cubicBezTo>
                      <a:pt x="9475790" y="0"/>
                      <a:pt x="9485828" y="4158"/>
                      <a:pt x="9493228" y="11559"/>
                    </a:cubicBezTo>
                    <a:cubicBezTo>
                      <a:pt x="9500629" y="18960"/>
                      <a:pt x="9504787" y="28997"/>
                      <a:pt x="9504787" y="39464"/>
                    </a:cubicBezTo>
                    <a:lnTo>
                      <a:pt x="9504787" y="2038535"/>
                    </a:lnTo>
                    <a:cubicBezTo>
                      <a:pt x="9504787" y="2049002"/>
                      <a:pt x="9500629" y="2059039"/>
                      <a:pt x="9493228" y="2066440"/>
                    </a:cubicBezTo>
                    <a:cubicBezTo>
                      <a:pt x="9485828" y="2073841"/>
                      <a:pt x="9475790" y="2077999"/>
                      <a:pt x="9465324" y="2077999"/>
                    </a:cubicBezTo>
                    <a:lnTo>
                      <a:pt x="39464" y="2077999"/>
                    </a:lnTo>
                    <a:cubicBezTo>
                      <a:pt x="28997" y="2077999"/>
                      <a:pt x="18960" y="2073841"/>
                      <a:pt x="11559" y="2066440"/>
                    </a:cubicBezTo>
                    <a:cubicBezTo>
                      <a:pt x="4158" y="2059039"/>
                      <a:pt x="0" y="2049002"/>
                      <a:pt x="0" y="2038535"/>
                    </a:cubicBezTo>
                    <a:lnTo>
                      <a:pt x="0" y="39464"/>
                    </a:lnTo>
                    <a:cubicBezTo>
                      <a:pt x="0" y="28997"/>
                      <a:pt x="4158" y="18960"/>
                      <a:pt x="11559" y="11559"/>
                    </a:cubicBezTo>
                    <a:cubicBezTo>
                      <a:pt x="18960" y="4158"/>
                      <a:pt x="28997" y="0"/>
                      <a:pt x="39464" y="0"/>
                    </a:cubicBezTo>
                    <a:close/>
                  </a:path>
                </a:pathLst>
              </a:custGeom>
              <a:solidFill>
                <a:srgbClr val="EDF7FF"/>
              </a:solidFill>
              <a:ln w="66675" cap="rnd">
                <a:solidFill>
                  <a:srgbClr val="077341"/>
                </a:solidFill>
                <a:prstDash val="solid"/>
                <a:round/>
              </a:ln>
            </p:spPr>
          </p:sp>
          <p:sp>
            <p:nvSpPr>
              <p:cNvPr id="30" name="TextBox 30"/>
              <p:cNvSpPr txBox="1"/>
              <p:nvPr/>
            </p:nvSpPr>
            <p:spPr>
              <a:xfrm>
                <a:off x="0" y="-57150"/>
                <a:ext cx="9504788" cy="2135149"/>
              </a:xfrm>
              <a:prstGeom prst="rect">
                <a:avLst/>
              </a:prstGeom>
            </p:spPr>
            <p:txBody>
              <a:bodyPr lIns="50800" tIns="50800" rIns="50800" bIns="50800" rtlCol="0" anchor="ctr"/>
              <a:lstStyle/>
              <a:p>
                <a:pPr algn="ctr">
                  <a:lnSpc>
                    <a:spcPts val="4200"/>
                  </a:lnSpc>
                </a:pPr>
                <a:r>
                  <a:rPr lang="en-US" sz="3000">
                    <a:solidFill>
                      <a:srgbClr val="000000"/>
                    </a:solidFill>
                    <a:latin typeface="Montserrat Bold"/>
                    <a:ea typeface="Montserrat Bold"/>
                    <a:cs typeface="Montserrat Bold"/>
                    <a:sym typeface="Montserrat Bold"/>
                  </a:rPr>
                  <a:t> Thống kê mô tả</a:t>
                </a:r>
              </a:p>
            </p:txBody>
          </p:sp>
        </p:grpSp>
        <p:sp>
          <p:nvSpPr>
            <p:cNvPr id="31" name="TextBox 31"/>
            <p:cNvSpPr txBox="1"/>
            <p:nvPr/>
          </p:nvSpPr>
          <p:spPr>
            <a:xfrm>
              <a:off x="1834409" y="265461"/>
              <a:ext cx="2811893" cy="351662"/>
            </a:xfrm>
            <a:prstGeom prst="rect">
              <a:avLst/>
            </a:prstGeom>
          </p:spPr>
          <p:txBody>
            <a:bodyPr lIns="0" tIns="0" rIns="0" bIns="0" rtlCol="0" anchor="t">
              <a:spAutoFit/>
            </a:bodyPr>
            <a:lstStyle/>
            <a:p>
              <a:pPr marL="0" lvl="0" indent="0" algn="l">
                <a:lnSpc>
                  <a:spcPts val="2138"/>
                </a:lnSpc>
                <a:spcBef>
                  <a:spcPct val="0"/>
                </a:spcBef>
              </a:pPr>
              <a:endParaRPr/>
            </a:p>
          </p:txBody>
        </p:sp>
      </p:grpSp>
      <p:grpSp>
        <p:nvGrpSpPr>
          <p:cNvPr id="36" name="Group 36"/>
          <p:cNvGrpSpPr/>
          <p:nvPr/>
        </p:nvGrpSpPr>
        <p:grpSpPr>
          <a:xfrm>
            <a:off x="342874" y="-13920"/>
            <a:ext cx="17753725" cy="1255108"/>
            <a:chOff x="0" y="0"/>
            <a:chExt cx="23671633" cy="1673477"/>
          </a:xfrm>
        </p:grpSpPr>
        <p:sp>
          <p:nvSpPr>
            <p:cNvPr id="37" name="Freeform 37"/>
            <p:cNvSpPr/>
            <p:nvPr/>
          </p:nvSpPr>
          <p:spPr>
            <a:xfrm>
              <a:off x="933779" y="0"/>
              <a:ext cx="2479972" cy="1673477"/>
            </a:xfrm>
            <a:custGeom>
              <a:avLst/>
              <a:gdLst/>
              <a:ahLst/>
              <a:cxnLst/>
              <a:rect l="l" t="t" r="r" b="b"/>
              <a:pathLst>
                <a:path w="2479972" h="1673477">
                  <a:moveTo>
                    <a:pt x="0" y="0"/>
                  </a:moveTo>
                  <a:lnTo>
                    <a:pt x="2479972" y="0"/>
                  </a:lnTo>
                  <a:lnTo>
                    <a:pt x="2479972" y="1673477"/>
                  </a:lnTo>
                  <a:lnTo>
                    <a:pt x="0" y="1673477"/>
                  </a:lnTo>
                  <a:lnTo>
                    <a:pt x="0" y="0"/>
                  </a:lnTo>
                  <a:close/>
                </a:path>
              </a:pathLst>
            </a:custGeom>
            <a:blipFill>
              <a:blip r:embed="rId4"/>
              <a:stretch>
                <a:fillRect/>
              </a:stretch>
            </a:blipFill>
          </p:spPr>
        </p:sp>
        <p:sp>
          <p:nvSpPr>
            <p:cNvPr id="38" name="Freeform 38"/>
            <p:cNvSpPr/>
            <p:nvPr/>
          </p:nvSpPr>
          <p:spPr>
            <a:xfrm>
              <a:off x="0" y="200958"/>
              <a:ext cx="1141704" cy="1198217"/>
            </a:xfrm>
            <a:custGeom>
              <a:avLst/>
              <a:gdLst/>
              <a:ahLst/>
              <a:cxnLst/>
              <a:rect l="l" t="t" r="r" b="b"/>
              <a:pathLst>
                <a:path w="1141704" h="1198217">
                  <a:moveTo>
                    <a:pt x="0" y="0"/>
                  </a:moveTo>
                  <a:lnTo>
                    <a:pt x="1141704" y="0"/>
                  </a:lnTo>
                  <a:lnTo>
                    <a:pt x="1141704" y="1198217"/>
                  </a:lnTo>
                  <a:lnTo>
                    <a:pt x="0" y="1198217"/>
                  </a:lnTo>
                  <a:lnTo>
                    <a:pt x="0" y="0"/>
                  </a:lnTo>
                  <a:close/>
                </a:path>
              </a:pathLst>
            </a:custGeom>
            <a:blipFill>
              <a:blip r:embed="rId5"/>
              <a:stretch>
                <a:fillRect l="-2624" r="-2624"/>
              </a:stretch>
            </a:blipFill>
          </p:spPr>
        </p:sp>
        <p:sp>
          <p:nvSpPr>
            <p:cNvPr id="39" name="Freeform 39"/>
            <p:cNvSpPr/>
            <p:nvPr/>
          </p:nvSpPr>
          <p:spPr>
            <a:xfrm>
              <a:off x="19737644" y="237630"/>
              <a:ext cx="1588973" cy="1161546"/>
            </a:xfrm>
            <a:custGeom>
              <a:avLst/>
              <a:gdLst/>
              <a:ahLst/>
              <a:cxnLst/>
              <a:rect l="l" t="t" r="r" b="b"/>
              <a:pathLst>
                <a:path w="1588973" h="1161546">
                  <a:moveTo>
                    <a:pt x="0" y="0"/>
                  </a:moveTo>
                  <a:lnTo>
                    <a:pt x="1588973" y="0"/>
                  </a:lnTo>
                  <a:lnTo>
                    <a:pt x="1588973" y="1161545"/>
                  </a:lnTo>
                  <a:lnTo>
                    <a:pt x="0" y="1161545"/>
                  </a:lnTo>
                  <a:lnTo>
                    <a:pt x="0" y="0"/>
                  </a:lnTo>
                  <a:close/>
                </a:path>
              </a:pathLst>
            </a:custGeom>
            <a:blipFill>
              <a:blip r:embed="rId6"/>
              <a:stretch>
                <a:fillRect l="-9961" t="-27783" r="-11953" b="-38992"/>
              </a:stretch>
            </a:blipFill>
          </p:spPr>
        </p:sp>
        <p:sp>
          <p:nvSpPr>
            <p:cNvPr id="40" name="Freeform 40"/>
            <p:cNvSpPr/>
            <p:nvPr/>
          </p:nvSpPr>
          <p:spPr>
            <a:xfrm>
              <a:off x="20983875" y="237630"/>
              <a:ext cx="2687758" cy="1198217"/>
            </a:xfrm>
            <a:custGeom>
              <a:avLst/>
              <a:gdLst/>
              <a:ahLst/>
              <a:cxnLst/>
              <a:rect l="l" t="t" r="r" b="b"/>
              <a:pathLst>
                <a:path w="2687758" h="1198217">
                  <a:moveTo>
                    <a:pt x="0" y="0"/>
                  </a:moveTo>
                  <a:lnTo>
                    <a:pt x="2687758" y="0"/>
                  </a:lnTo>
                  <a:lnTo>
                    <a:pt x="2687758" y="1198217"/>
                  </a:lnTo>
                  <a:lnTo>
                    <a:pt x="0" y="1198217"/>
                  </a:lnTo>
                  <a:lnTo>
                    <a:pt x="0" y="0"/>
                  </a:lnTo>
                  <a:close/>
                </a:path>
              </a:pathLst>
            </a:custGeom>
            <a:blipFill>
              <a:blip r:embed="rId7"/>
              <a:stretch>
                <a:fillRect r="-15165" b="-13289"/>
              </a:stretch>
            </a:blipFill>
          </p:spPr>
        </p:sp>
      </p:grpSp>
      <p:sp>
        <p:nvSpPr>
          <p:cNvPr id="41" name="Freeform 41"/>
          <p:cNvSpPr/>
          <p:nvPr/>
        </p:nvSpPr>
        <p:spPr>
          <a:xfrm>
            <a:off x="2652258" y="3690247"/>
            <a:ext cx="3630708" cy="6128635"/>
          </a:xfrm>
          <a:custGeom>
            <a:avLst/>
            <a:gdLst/>
            <a:ahLst/>
            <a:cxnLst/>
            <a:rect l="l" t="t" r="r" b="b"/>
            <a:pathLst>
              <a:path w="3630708" h="6128635">
                <a:moveTo>
                  <a:pt x="0" y="0"/>
                </a:moveTo>
                <a:lnTo>
                  <a:pt x="3630708" y="0"/>
                </a:lnTo>
                <a:lnTo>
                  <a:pt x="3630708" y="6128635"/>
                </a:lnTo>
                <a:lnTo>
                  <a:pt x="0" y="6128635"/>
                </a:lnTo>
                <a:lnTo>
                  <a:pt x="0" y="0"/>
                </a:lnTo>
                <a:close/>
              </a:path>
            </a:pathLst>
          </a:custGeom>
          <a:blipFill>
            <a:blip r:embed="rId8"/>
            <a:stretch>
              <a:fillRect/>
            </a:stretch>
          </a:blipFill>
        </p:spPr>
      </p:sp>
      <p:sp>
        <p:nvSpPr>
          <p:cNvPr id="42" name="Freeform 42"/>
          <p:cNvSpPr/>
          <p:nvPr/>
        </p:nvSpPr>
        <p:spPr>
          <a:xfrm>
            <a:off x="1820953" y="1716111"/>
            <a:ext cx="5627411" cy="1289189"/>
          </a:xfrm>
          <a:custGeom>
            <a:avLst/>
            <a:gdLst/>
            <a:ahLst/>
            <a:cxnLst/>
            <a:rect l="l" t="t" r="r" b="b"/>
            <a:pathLst>
              <a:path w="5627411" h="1289189">
                <a:moveTo>
                  <a:pt x="0" y="0"/>
                </a:moveTo>
                <a:lnTo>
                  <a:pt x="5627411" y="0"/>
                </a:lnTo>
                <a:lnTo>
                  <a:pt x="5627411" y="1289189"/>
                </a:lnTo>
                <a:lnTo>
                  <a:pt x="0" y="12891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3" name="TextBox 43"/>
          <p:cNvSpPr txBox="1"/>
          <p:nvPr/>
        </p:nvSpPr>
        <p:spPr>
          <a:xfrm>
            <a:off x="2179040" y="1750057"/>
            <a:ext cx="4911238" cy="863600"/>
          </a:xfrm>
          <a:prstGeom prst="rect">
            <a:avLst/>
          </a:prstGeom>
        </p:spPr>
        <p:txBody>
          <a:bodyPr lIns="0" tIns="0" rIns="0" bIns="0" rtlCol="0" anchor="t">
            <a:spAutoFit/>
          </a:bodyPr>
          <a:lstStyle/>
          <a:p>
            <a:pPr marL="0" lvl="0" indent="0" algn="ctr">
              <a:lnSpc>
                <a:spcPts val="7000"/>
              </a:lnSpc>
              <a:spcBef>
                <a:spcPct val="0"/>
              </a:spcBef>
            </a:pPr>
            <a:r>
              <a:rPr lang="en-US" sz="5000" spc="305">
                <a:solidFill>
                  <a:srgbClr val="FFFFFF"/>
                </a:solidFill>
                <a:latin typeface="Montserrat Classic Bold"/>
                <a:ea typeface="Montserrat Classic Bold"/>
                <a:cs typeface="Montserrat Classic Bold"/>
                <a:sym typeface="Montserrat Classic Bold"/>
              </a:rPr>
              <a:t>NỘI DUNG</a:t>
            </a:r>
          </a:p>
        </p:txBody>
      </p:sp>
      <p:sp>
        <p:nvSpPr>
          <p:cNvPr id="44" name="TextBox 44"/>
          <p:cNvSpPr txBox="1"/>
          <p:nvPr/>
        </p:nvSpPr>
        <p:spPr>
          <a:xfrm>
            <a:off x="9137298" y="1399734"/>
            <a:ext cx="424279" cy="1119505"/>
          </a:xfrm>
          <a:prstGeom prst="rect">
            <a:avLst/>
          </a:prstGeom>
        </p:spPr>
        <p:txBody>
          <a:bodyPr lIns="0" tIns="0" rIns="0" bIns="0" rtlCol="0" anchor="t">
            <a:spAutoFit/>
          </a:bodyPr>
          <a:lstStyle/>
          <a:p>
            <a:pPr algn="ctr">
              <a:lnSpc>
                <a:spcPts val="9170"/>
              </a:lnSpc>
              <a:spcBef>
                <a:spcPct val="0"/>
              </a:spcBef>
            </a:pPr>
            <a:r>
              <a:rPr lang="en-US" sz="6550">
                <a:solidFill>
                  <a:srgbClr val="000000"/>
                </a:solidFill>
                <a:latin typeface="เอฟซี โอนิกิริ"/>
                <a:ea typeface="เอฟซี โอนิกิริ"/>
                <a:cs typeface="เอฟซี โอนิกิริ"/>
                <a:sym typeface="เอฟซี โอนิกิริ"/>
              </a:rPr>
              <a:t>1.</a:t>
            </a:r>
          </a:p>
        </p:txBody>
      </p:sp>
      <p:sp>
        <p:nvSpPr>
          <p:cNvPr id="45" name="TextBox 45"/>
          <p:cNvSpPr txBox="1"/>
          <p:nvPr/>
        </p:nvSpPr>
        <p:spPr>
          <a:xfrm>
            <a:off x="9176587" y="3121474"/>
            <a:ext cx="529054" cy="1119505"/>
          </a:xfrm>
          <a:prstGeom prst="rect">
            <a:avLst/>
          </a:prstGeom>
        </p:spPr>
        <p:txBody>
          <a:bodyPr lIns="0" tIns="0" rIns="0" bIns="0" rtlCol="0" anchor="t">
            <a:spAutoFit/>
          </a:bodyPr>
          <a:lstStyle/>
          <a:p>
            <a:pPr algn="ctr">
              <a:lnSpc>
                <a:spcPts val="9170"/>
              </a:lnSpc>
              <a:spcBef>
                <a:spcPct val="0"/>
              </a:spcBef>
            </a:pPr>
            <a:r>
              <a:rPr lang="en-US" sz="6550">
                <a:solidFill>
                  <a:srgbClr val="000000"/>
                </a:solidFill>
                <a:latin typeface="เอฟซี โอนิกิริ"/>
                <a:ea typeface="เอฟซี โอนิกิริ"/>
                <a:cs typeface="เอฟซี โอนิกิริ"/>
                <a:sym typeface="เอฟซี โอนิกิริ"/>
              </a:rPr>
              <a:t>2.</a:t>
            </a:r>
          </a:p>
        </p:txBody>
      </p:sp>
      <p:sp>
        <p:nvSpPr>
          <p:cNvPr id="46" name="TextBox 46"/>
          <p:cNvSpPr txBox="1"/>
          <p:nvPr/>
        </p:nvSpPr>
        <p:spPr>
          <a:xfrm>
            <a:off x="9176587" y="4914953"/>
            <a:ext cx="527387" cy="1119505"/>
          </a:xfrm>
          <a:prstGeom prst="rect">
            <a:avLst/>
          </a:prstGeom>
        </p:spPr>
        <p:txBody>
          <a:bodyPr lIns="0" tIns="0" rIns="0" bIns="0" rtlCol="0" anchor="t">
            <a:spAutoFit/>
          </a:bodyPr>
          <a:lstStyle/>
          <a:p>
            <a:pPr algn="ctr">
              <a:lnSpc>
                <a:spcPts val="9170"/>
              </a:lnSpc>
              <a:spcBef>
                <a:spcPct val="0"/>
              </a:spcBef>
            </a:pPr>
            <a:r>
              <a:rPr lang="en-US" sz="6550">
                <a:solidFill>
                  <a:srgbClr val="000000"/>
                </a:solidFill>
                <a:latin typeface="เอฟซี โอนิกิริ"/>
                <a:ea typeface="เอฟซี โอนิกิริ"/>
                <a:cs typeface="เอฟซี โอนิกิริ"/>
                <a:sym typeface="เอฟซี โอนิกิริ"/>
              </a:rPr>
              <a:t>3.</a:t>
            </a:r>
          </a:p>
        </p:txBody>
      </p:sp>
      <p:sp>
        <p:nvSpPr>
          <p:cNvPr id="47" name="TextBox 47"/>
          <p:cNvSpPr txBox="1"/>
          <p:nvPr/>
        </p:nvSpPr>
        <p:spPr>
          <a:xfrm>
            <a:off x="9145457" y="6706580"/>
            <a:ext cx="621918" cy="1132361"/>
          </a:xfrm>
          <a:prstGeom prst="rect">
            <a:avLst/>
          </a:prstGeom>
        </p:spPr>
        <p:txBody>
          <a:bodyPr wrap="square" lIns="0" tIns="0" rIns="0" bIns="0" rtlCol="0" anchor="t">
            <a:spAutoFit/>
          </a:bodyPr>
          <a:lstStyle/>
          <a:p>
            <a:pPr algn="ctr">
              <a:lnSpc>
                <a:spcPts val="9170"/>
              </a:lnSpc>
              <a:spcBef>
                <a:spcPct val="0"/>
              </a:spcBef>
            </a:pPr>
            <a:r>
              <a:rPr lang="vi-VN" sz="6550">
                <a:solidFill>
                  <a:srgbClr val="000000"/>
                </a:solidFill>
                <a:latin typeface="เอฟซี โอนิกิริ"/>
                <a:ea typeface="เอฟซี โอนิกิริ"/>
                <a:cs typeface="เอฟซี โอนิกิริ"/>
                <a:sym typeface="เอฟซี โอนิกิริ"/>
              </a:rPr>
              <a:t>4.</a:t>
            </a:r>
            <a:endParaRPr lang="en-US" sz="6550">
              <a:solidFill>
                <a:srgbClr val="000000"/>
              </a:solidFill>
              <a:latin typeface="เอฟซี โอนิกิริ"/>
              <a:ea typeface="เอฟซี โอนิกิริ"/>
              <a:cs typeface="เอฟซี โอนิกิริ"/>
              <a:sym typeface="เอฟซี โอนิกิริ"/>
            </a:endParaRPr>
          </a:p>
        </p:txBody>
      </p:sp>
      <p:sp>
        <p:nvSpPr>
          <p:cNvPr id="48" name="TextBox 48"/>
          <p:cNvSpPr txBox="1"/>
          <p:nvPr/>
        </p:nvSpPr>
        <p:spPr>
          <a:xfrm>
            <a:off x="9208284" y="8514346"/>
            <a:ext cx="602943" cy="1179810"/>
          </a:xfrm>
          <a:prstGeom prst="rect">
            <a:avLst/>
          </a:prstGeom>
        </p:spPr>
        <p:txBody>
          <a:bodyPr wrap="square" lIns="0" tIns="0" rIns="0" bIns="0" rtlCol="0" anchor="t">
            <a:spAutoFit/>
          </a:bodyPr>
          <a:lstStyle/>
          <a:p>
            <a:pPr algn="ctr">
              <a:lnSpc>
                <a:spcPts val="9170"/>
              </a:lnSpc>
              <a:spcBef>
                <a:spcPct val="0"/>
              </a:spcBef>
            </a:pPr>
            <a:r>
              <a:rPr lang="en-US" sz="6550">
                <a:solidFill>
                  <a:srgbClr val="000000"/>
                </a:solidFill>
                <a:latin typeface="เอฟซี โอนิกิริ"/>
                <a:ea typeface="เอฟซี โอนิกิริ"/>
                <a:cs typeface="เอฟซี โอนิกิริ"/>
                <a:sym typeface="เอฟซี โอนิกิริ"/>
              </a:rPr>
              <a:t>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sp>
        <p:nvSpPr>
          <p:cNvPr id="34" name="Rounded Rectangle 33"/>
          <p:cNvSpPr/>
          <p:nvPr/>
        </p:nvSpPr>
        <p:spPr>
          <a:xfrm>
            <a:off x="1905000" y="9129847"/>
            <a:ext cx="4099810" cy="104775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1360360" y="6730853"/>
            <a:ext cx="3959464" cy="136885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12347506" y="4294980"/>
            <a:ext cx="4196477" cy="71165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12507385" y="9083464"/>
            <a:ext cx="3926043" cy="66533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13382228" y="6078155"/>
            <a:ext cx="4296171" cy="177792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930129" y="4718926"/>
            <a:ext cx="5181600" cy="990984"/>
          </a:xfrm>
          <a:prstGeom prst="roundRect">
            <a:avLst>
              <a:gd name="adj" fmla="val 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6830413" y="6144161"/>
            <a:ext cx="5284990" cy="923376"/>
          </a:xfrm>
          <a:prstGeom prst="rect">
            <a:avLst/>
          </a:prstGeom>
        </p:spPr>
        <p:txBody>
          <a:bodyPr lIns="0" tIns="0" rIns="0" bIns="0" rtlCol="0" anchor="t">
            <a:spAutoFit/>
          </a:bodyPr>
          <a:lstStyle/>
          <a:p>
            <a:pPr algn="ctr">
              <a:lnSpc>
                <a:spcPts val="6962"/>
              </a:lnSpc>
            </a:pPr>
            <a:r>
              <a:rPr lang="en-US" sz="7032" spc="154">
                <a:solidFill>
                  <a:srgbClr val="F38725"/>
                </a:solidFill>
                <a:latin typeface="Krabuler"/>
                <a:ea typeface="Krabuler"/>
                <a:cs typeface="Krabuler"/>
                <a:sym typeface="Krabuler"/>
              </a:rPr>
              <a:t>Naive</a:t>
            </a:r>
          </a:p>
        </p:txBody>
      </p:sp>
      <p:sp>
        <p:nvSpPr>
          <p:cNvPr id="3" name="TextBox 3"/>
          <p:cNvSpPr txBox="1"/>
          <p:nvPr/>
        </p:nvSpPr>
        <p:spPr>
          <a:xfrm>
            <a:off x="7274162" y="6905122"/>
            <a:ext cx="4446670" cy="1606049"/>
          </a:xfrm>
          <a:prstGeom prst="rect">
            <a:avLst/>
          </a:prstGeom>
        </p:spPr>
        <p:txBody>
          <a:bodyPr lIns="0" tIns="0" rIns="0" bIns="0" rtlCol="0" anchor="t">
            <a:spAutoFit/>
          </a:bodyPr>
          <a:lstStyle/>
          <a:p>
            <a:pPr algn="ctr">
              <a:lnSpc>
                <a:spcPts val="12031"/>
              </a:lnSpc>
            </a:pPr>
            <a:r>
              <a:rPr lang="en-US" sz="12153" spc="267">
                <a:solidFill>
                  <a:srgbClr val="FFBD59"/>
                </a:solidFill>
                <a:latin typeface="Krabuler"/>
                <a:ea typeface="Krabuler"/>
                <a:cs typeface="Krabuler"/>
                <a:sym typeface="Krabuler"/>
              </a:rPr>
              <a:t> BAYES</a:t>
            </a:r>
          </a:p>
        </p:txBody>
      </p:sp>
      <p:sp>
        <p:nvSpPr>
          <p:cNvPr id="4" name="Freeform 4"/>
          <p:cNvSpPr/>
          <p:nvPr/>
        </p:nvSpPr>
        <p:spPr>
          <a:xfrm rot="-1643804">
            <a:off x="10361532" y="5357191"/>
            <a:ext cx="2005930" cy="558814"/>
          </a:xfrm>
          <a:custGeom>
            <a:avLst/>
            <a:gdLst/>
            <a:ahLst/>
            <a:cxnLst/>
            <a:rect l="l" t="t" r="r" b="b"/>
            <a:pathLst>
              <a:path w="2005930" h="558814">
                <a:moveTo>
                  <a:pt x="0" y="0"/>
                </a:moveTo>
                <a:lnTo>
                  <a:pt x="2005929" y="0"/>
                </a:lnTo>
                <a:lnTo>
                  <a:pt x="2005929" y="558814"/>
                </a:lnTo>
                <a:lnTo>
                  <a:pt x="0" y="558814"/>
                </a:lnTo>
                <a:lnTo>
                  <a:pt x="0" y="0"/>
                </a:lnTo>
                <a:close/>
              </a:path>
            </a:pathLst>
          </a:custGeom>
          <a:blipFill>
            <a:blip r:embed="rId2">
              <a:extLst>
                <a:ext uri="{96DAC541-7B7A-43D3-8B79-37D633B846F1}">
                  <asvg:svgBlip xmlns:asvg="http://schemas.microsoft.com/office/drawing/2016/SVG/main" r:embed="rId3"/>
                </a:ext>
              </a:extLst>
            </a:blip>
            <a:stretch>
              <a:fillRect l="-233085"/>
            </a:stretch>
          </a:blipFill>
        </p:spPr>
      </p:sp>
      <p:sp>
        <p:nvSpPr>
          <p:cNvPr id="5" name="Freeform 5"/>
          <p:cNvSpPr/>
          <p:nvPr/>
        </p:nvSpPr>
        <p:spPr>
          <a:xfrm rot="-925448">
            <a:off x="11494860" y="6814154"/>
            <a:ext cx="1657670" cy="461795"/>
          </a:xfrm>
          <a:custGeom>
            <a:avLst/>
            <a:gdLst/>
            <a:ahLst/>
            <a:cxnLst/>
            <a:rect l="l" t="t" r="r" b="b"/>
            <a:pathLst>
              <a:path w="1657670" h="461795">
                <a:moveTo>
                  <a:pt x="0" y="0"/>
                </a:moveTo>
                <a:lnTo>
                  <a:pt x="1657671" y="0"/>
                </a:lnTo>
                <a:lnTo>
                  <a:pt x="1657671" y="461796"/>
                </a:lnTo>
                <a:lnTo>
                  <a:pt x="0" y="461796"/>
                </a:lnTo>
                <a:lnTo>
                  <a:pt x="0" y="0"/>
                </a:lnTo>
                <a:close/>
              </a:path>
            </a:pathLst>
          </a:custGeom>
          <a:blipFill>
            <a:blip r:embed="rId2">
              <a:extLst>
                <a:ext uri="{96DAC541-7B7A-43D3-8B79-37D633B846F1}">
                  <asvg:svgBlip xmlns:asvg="http://schemas.microsoft.com/office/drawing/2016/SVG/main" r:embed="rId3"/>
                </a:ext>
              </a:extLst>
            </a:blip>
            <a:stretch>
              <a:fillRect l="-233085"/>
            </a:stretch>
          </a:blipFill>
        </p:spPr>
      </p:sp>
      <p:sp>
        <p:nvSpPr>
          <p:cNvPr id="6" name="Freeform 6"/>
          <p:cNvSpPr/>
          <p:nvPr/>
        </p:nvSpPr>
        <p:spPr>
          <a:xfrm rot="1543996">
            <a:off x="10479610" y="8643786"/>
            <a:ext cx="2005930" cy="558814"/>
          </a:xfrm>
          <a:custGeom>
            <a:avLst/>
            <a:gdLst/>
            <a:ahLst/>
            <a:cxnLst/>
            <a:rect l="l" t="t" r="r" b="b"/>
            <a:pathLst>
              <a:path w="2005930" h="558814">
                <a:moveTo>
                  <a:pt x="0" y="0"/>
                </a:moveTo>
                <a:lnTo>
                  <a:pt x="2005929" y="0"/>
                </a:lnTo>
                <a:lnTo>
                  <a:pt x="2005929" y="558814"/>
                </a:lnTo>
                <a:lnTo>
                  <a:pt x="0" y="558814"/>
                </a:lnTo>
                <a:lnTo>
                  <a:pt x="0" y="0"/>
                </a:lnTo>
                <a:close/>
              </a:path>
            </a:pathLst>
          </a:custGeom>
          <a:blipFill>
            <a:blip r:embed="rId2">
              <a:extLst>
                <a:ext uri="{96DAC541-7B7A-43D3-8B79-37D633B846F1}">
                  <asvg:svgBlip xmlns:asvg="http://schemas.microsoft.com/office/drawing/2016/SVG/main" r:embed="rId3"/>
                </a:ext>
              </a:extLst>
            </a:blip>
            <a:stretch>
              <a:fillRect l="-233085"/>
            </a:stretch>
          </a:blipFill>
        </p:spPr>
      </p:sp>
      <p:sp>
        <p:nvSpPr>
          <p:cNvPr id="7" name="Freeform 7"/>
          <p:cNvSpPr/>
          <p:nvPr/>
        </p:nvSpPr>
        <p:spPr>
          <a:xfrm rot="-8767587">
            <a:off x="6229514" y="5464007"/>
            <a:ext cx="2005930" cy="558814"/>
          </a:xfrm>
          <a:custGeom>
            <a:avLst/>
            <a:gdLst/>
            <a:ahLst/>
            <a:cxnLst/>
            <a:rect l="l" t="t" r="r" b="b"/>
            <a:pathLst>
              <a:path w="2005930" h="558814">
                <a:moveTo>
                  <a:pt x="0" y="0"/>
                </a:moveTo>
                <a:lnTo>
                  <a:pt x="2005930" y="0"/>
                </a:lnTo>
                <a:lnTo>
                  <a:pt x="2005930" y="558814"/>
                </a:lnTo>
                <a:lnTo>
                  <a:pt x="0" y="558814"/>
                </a:lnTo>
                <a:lnTo>
                  <a:pt x="0" y="0"/>
                </a:lnTo>
                <a:close/>
              </a:path>
            </a:pathLst>
          </a:custGeom>
          <a:blipFill>
            <a:blip r:embed="rId2">
              <a:extLst>
                <a:ext uri="{96DAC541-7B7A-43D3-8B79-37D633B846F1}">
                  <asvg:svgBlip xmlns:asvg="http://schemas.microsoft.com/office/drawing/2016/SVG/main" r:embed="rId3"/>
                </a:ext>
              </a:extLst>
            </a:blip>
            <a:stretch>
              <a:fillRect l="-233085"/>
            </a:stretch>
          </a:blipFill>
        </p:spPr>
      </p:sp>
      <p:sp>
        <p:nvSpPr>
          <p:cNvPr id="8" name="Freeform 8"/>
          <p:cNvSpPr/>
          <p:nvPr/>
        </p:nvSpPr>
        <p:spPr>
          <a:xfrm rot="-10366412">
            <a:off x="5590768" y="7173323"/>
            <a:ext cx="2005930" cy="558814"/>
          </a:xfrm>
          <a:custGeom>
            <a:avLst/>
            <a:gdLst/>
            <a:ahLst/>
            <a:cxnLst/>
            <a:rect l="l" t="t" r="r" b="b"/>
            <a:pathLst>
              <a:path w="2005930" h="558814">
                <a:moveTo>
                  <a:pt x="0" y="0"/>
                </a:moveTo>
                <a:lnTo>
                  <a:pt x="2005930" y="0"/>
                </a:lnTo>
                <a:lnTo>
                  <a:pt x="2005930" y="558814"/>
                </a:lnTo>
                <a:lnTo>
                  <a:pt x="0" y="558814"/>
                </a:lnTo>
                <a:lnTo>
                  <a:pt x="0" y="0"/>
                </a:lnTo>
                <a:close/>
              </a:path>
            </a:pathLst>
          </a:custGeom>
          <a:blipFill>
            <a:blip r:embed="rId2">
              <a:extLst>
                <a:ext uri="{96DAC541-7B7A-43D3-8B79-37D633B846F1}">
                  <asvg:svgBlip xmlns:asvg="http://schemas.microsoft.com/office/drawing/2016/SVG/main" r:embed="rId3"/>
                </a:ext>
              </a:extLst>
            </a:blip>
            <a:stretch>
              <a:fillRect l="-233085"/>
            </a:stretch>
          </a:blipFill>
        </p:spPr>
      </p:sp>
      <p:sp>
        <p:nvSpPr>
          <p:cNvPr id="9" name="Freeform 9"/>
          <p:cNvSpPr/>
          <p:nvPr/>
        </p:nvSpPr>
        <p:spPr>
          <a:xfrm rot="9139054">
            <a:off x="6200011" y="8643786"/>
            <a:ext cx="2005930" cy="558814"/>
          </a:xfrm>
          <a:custGeom>
            <a:avLst/>
            <a:gdLst/>
            <a:ahLst/>
            <a:cxnLst/>
            <a:rect l="l" t="t" r="r" b="b"/>
            <a:pathLst>
              <a:path w="2005930" h="558814">
                <a:moveTo>
                  <a:pt x="0" y="0"/>
                </a:moveTo>
                <a:lnTo>
                  <a:pt x="2005929" y="0"/>
                </a:lnTo>
                <a:lnTo>
                  <a:pt x="2005929" y="558814"/>
                </a:lnTo>
                <a:lnTo>
                  <a:pt x="0" y="558814"/>
                </a:lnTo>
                <a:lnTo>
                  <a:pt x="0" y="0"/>
                </a:lnTo>
                <a:close/>
              </a:path>
            </a:pathLst>
          </a:custGeom>
          <a:blipFill>
            <a:blip r:embed="rId2">
              <a:extLst>
                <a:ext uri="{96DAC541-7B7A-43D3-8B79-37D633B846F1}">
                  <asvg:svgBlip xmlns:asvg="http://schemas.microsoft.com/office/drawing/2016/SVG/main" r:embed="rId3"/>
                </a:ext>
              </a:extLst>
            </a:blip>
            <a:stretch>
              <a:fillRect l="-233085"/>
            </a:stretch>
          </a:blipFill>
        </p:spPr>
      </p:sp>
      <p:grpSp>
        <p:nvGrpSpPr>
          <p:cNvPr id="10" name="Group 10"/>
          <p:cNvGrpSpPr/>
          <p:nvPr/>
        </p:nvGrpSpPr>
        <p:grpSpPr>
          <a:xfrm>
            <a:off x="342874" y="-13920"/>
            <a:ext cx="17753725" cy="1255108"/>
            <a:chOff x="0" y="0"/>
            <a:chExt cx="23671633" cy="1673477"/>
          </a:xfrm>
        </p:grpSpPr>
        <p:sp>
          <p:nvSpPr>
            <p:cNvPr id="11" name="Freeform 11"/>
            <p:cNvSpPr/>
            <p:nvPr/>
          </p:nvSpPr>
          <p:spPr>
            <a:xfrm>
              <a:off x="933779" y="0"/>
              <a:ext cx="2479972" cy="1673477"/>
            </a:xfrm>
            <a:custGeom>
              <a:avLst/>
              <a:gdLst/>
              <a:ahLst/>
              <a:cxnLst/>
              <a:rect l="l" t="t" r="r" b="b"/>
              <a:pathLst>
                <a:path w="2479972" h="1673477">
                  <a:moveTo>
                    <a:pt x="0" y="0"/>
                  </a:moveTo>
                  <a:lnTo>
                    <a:pt x="2479972" y="0"/>
                  </a:lnTo>
                  <a:lnTo>
                    <a:pt x="2479972" y="1673477"/>
                  </a:lnTo>
                  <a:lnTo>
                    <a:pt x="0" y="1673477"/>
                  </a:lnTo>
                  <a:lnTo>
                    <a:pt x="0" y="0"/>
                  </a:lnTo>
                  <a:close/>
                </a:path>
              </a:pathLst>
            </a:custGeom>
            <a:blipFill>
              <a:blip r:embed="rId4"/>
              <a:stretch>
                <a:fillRect/>
              </a:stretch>
            </a:blipFill>
          </p:spPr>
        </p:sp>
        <p:sp>
          <p:nvSpPr>
            <p:cNvPr id="12" name="Freeform 12"/>
            <p:cNvSpPr/>
            <p:nvPr/>
          </p:nvSpPr>
          <p:spPr>
            <a:xfrm>
              <a:off x="0" y="200958"/>
              <a:ext cx="1141704" cy="1198217"/>
            </a:xfrm>
            <a:custGeom>
              <a:avLst/>
              <a:gdLst/>
              <a:ahLst/>
              <a:cxnLst/>
              <a:rect l="l" t="t" r="r" b="b"/>
              <a:pathLst>
                <a:path w="1141704" h="1198217">
                  <a:moveTo>
                    <a:pt x="0" y="0"/>
                  </a:moveTo>
                  <a:lnTo>
                    <a:pt x="1141704" y="0"/>
                  </a:lnTo>
                  <a:lnTo>
                    <a:pt x="1141704" y="1198217"/>
                  </a:lnTo>
                  <a:lnTo>
                    <a:pt x="0" y="1198217"/>
                  </a:lnTo>
                  <a:lnTo>
                    <a:pt x="0" y="0"/>
                  </a:lnTo>
                  <a:close/>
                </a:path>
              </a:pathLst>
            </a:custGeom>
            <a:blipFill>
              <a:blip r:embed="rId5"/>
              <a:stretch>
                <a:fillRect l="-2624" r="-2624"/>
              </a:stretch>
            </a:blipFill>
          </p:spPr>
        </p:sp>
        <p:sp>
          <p:nvSpPr>
            <p:cNvPr id="13" name="Freeform 13"/>
            <p:cNvSpPr/>
            <p:nvPr/>
          </p:nvSpPr>
          <p:spPr>
            <a:xfrm>
              <a:off x="19737644" y="237630"/>
              <a:ext cx="1588973" cy="1161546"/>
            </a:xfrm>
            <a:custGeom>
              <a:avLst/>
              <a:gdLst/>
              <a:ahLst/>
              <a:cxnLst/>
              <a:rect l="l" t="t" r="r" b="b"/>
              <a:pathLst>
                <a:path w="1588973" h="1161546">
                  <a:moveTo>
                    <a:pt x="0" y="0"/>
                  </a:moveTo>
                  <a:lnTo>
                    <a:pt x="1588973" y="0"/>
                  </a:lnTo>
                  <a:lnTo>
                    <a:pt x="1588973" y="1161545"/>
                  </a:lnTo>
                  <a:lnTo>
                    <a:pt x="0" y="1161545"/>
                  </a:lnTo>
                  <a:lnTo>
                    <a:pt x="0" y="0"/>
                  </a:lnTo>
                  <a:close/>
                </a:path>
              </a:pathLst>
            </a:custGeom>
            <a:blipFill>
              <a:blip r:embed="rId6"/>
              <a:stretch>
                <a:fillRect l="-9961" t="-27783" r="-11953" b="-38992"/>
              </a:stretch>
            </a:blipFill>
          </p:spPr>
        </p:sp>
        <p:sp>
          <p:nvSpPr>
            <p:cNvPr id="14" name="Freeform 14"/>
            <p:cNvSpPr/>
            <p:nvPr/>
          </p:nvSpPr>
          <p:spPr>
            <a:xfrm>
              <a:off x="20983875" y="237630"/>
              <a:ext cx="2687758" cy="1198217"/>
            </a:xfrm>
            <a:custGeom>
              <a:avLst/>
              <a:gdLst/>
              <a:ahLst/>
              <a:cxnLst/>
              <a:rect l="l" t="t" r="r" b="b"/>
              <a:pathLst>
                <a:path w="2687758" h="1198217">
                  <a:moveTo>
                    <a:pt x="0" y="0"/>
                  </a:moveTo>
                  <a:lnTo>
                    <a:pt x="2687758" y="0"/>
                  </a:lnTo>
                  <a:lnTo>
                    <a:pt x="2687758" y="1198217"/>
                  </a:lnTo>
                  <a:lnTo>
                    <a:pt x="0" y="1198217"/>
                  </a:lnTo>
                  <a:lnTo>
                    <a:pt x="0" y="0"/>
                  </a:lnTo>
                  <a:close/>
                </a:path>
              </a:pathLst>
            </a:custGeom>
            <a:blipFill>
              <a:blip r:embed="rId7"/>
              <a:stretch>
                <a:fillRect r="-15165" b="-13289"/>
              </a:stretch>
            </a:blipFill>
          </p:spPr>
        </p:sp>
      </p:grpSp>
      <p:sp>
        <p:nvSpPr>
          <p:cNvPr id="15" name="Freeform 15"/>
          <p:cNvSpPr/>
          <p:nvPr/>
        </p:nvSpPr>
        <p:spPr>
          <a:xfrm>
            <a:off x="-3507013" y="613634"/>
            <a:ext cx="13651751" cy="1989390"/>
          </a:xfrm>
          <a:custGeom>
            <a:avLst/>
            <a:gdLst/>
            <a:ahLst/>
            <a:cxnLst/>
            <a:rect l="l" t="t" r="r" b="b"/>
            <a:pathLst>
              <a:path w="13651751" h="1989390">
                <a:moveTo>
                  <a:pt x="0" y="0"/>
                </a:moveTo>
                <a:lnTo>
                  <a:pt x="13651751" y="0"/>
                </a:lnTo>
                <a:lnTo>
                  <a:pt x="13651751" y="1989389"/>
                </a:lnTo>
                <a:lnTo>
                  <a:pt x="0" y="1989389"/>
                </a:lnTo>
                <a:lnTo>
                  <a:pt x="0" y="0"/>
                </a:lnTo>
                <a:close/>
              </a:path>
            </a:pathLst>
          </a:custGeom>
          <a:blipFill>
            <a:blip r:embed="rId8"/>
            <a:stretch>
              <a:fillRect t="-180" b="-180"/>
            </a:stretch>
          </a:blipFill>
        </p:spPr>
      </p:sp>
      <p:grpSp>
        <p:nvGrpSpPr>
          <p:cNvPr id="16" name="Group 16"/>
          <p:cNvGrpSpPr/>
          <p:nvPr/>
        </p:nvGrpSpPr>
        <p:grpSpPr>
          <a:xfrm>
            <a:off x="-3312665" y="1182017"/>
            <a:ext cx="13263054" cy="1133461"/>
            <a:chOff x="0" y="0"/>
            <a:chExt cx="3610825" cy="308581"/>
          </a:xfrm>
        </p:grpSpPr>
        <p:sp>
          <p:nvSpPr>
            <p:cNvPr id="17" name="Freeform 17"/>
            <p:cNvSpPr/>
            <p:nvPr/>
          </p:nvSpPr>
          <p:spPr>
            <a:xfrm>
              <a:off x="0" y="0"/>
              <a:ext cx="3610825" cy="308581"/>
            </a:xfrm>
            <a:custGeom>
              <a:avLst/>
              <a:gdLst/>
              <a:ahLst/>
              <a:cxnLst/>
              <a:rect l="l" t="t" r="r" b="b"/>
              <a:pathLst>
                <a:path w="3610825" h="308581">
                  <a:moveTo>
                    <a:pt x="3407625" y="0"/>
                  </a:moveTo>
                  <a:cubicBezTo>
                    <a:pt x="3519849" y="0"/>
                    <a:pt x="3610825" y="69078"/>
                    <a:pt x="3610825" y="154291"/>
                  </a:cubicBezTo>
                  <a:cubicBezTo>
                    <a:pt x="3610825" y="239503"/>
                    <a:pt x="3519849" y="308581"/>
                    <a:pt x="3407625" y="308581"/>
                  </a:cubicBezTo>
                  <a:lnTo>
                    <a:pt x="203200" y="308581"/>
                  </a:lnTo>
                  <a:cubicBezTo>
                    <a:pt x="90976" y="308581"/>
                    <a:pt x="0" y="239503"/>
                    <a:pt x="0" y="154291"/>
                  </a:cubicBezTo>
                  <a:cubicBezTo>
                    <a:pt x="0" y="69078"/>
                    <a:pt x="90976" y="0"/>
                    <a:pt x="203200" y="0"/>
                  </a:cubicBezTo>
                  <a:close/>
                </a:path>
              </a:pathLst>
            </a:custGeom>
            <a:solidFill>
              <a:srgbClr val="FFFFFF"/>
            </a:solidFill>
          </p:spPr>
        </p:sp>
        <p:sp>
          <p:nvSpPr>
            <p:cNvPr id="18" name="TextBox 18"/>
            <p:cNvSpPr txBox="1"/>
            <p:nvPr/>
          </p:nvSpPr>
          <p:spPr>
            <a:xfrm>
              <a:off x="0" y="-28575"/>
              <a:ext cx="3610825" cy="337156"/>
            </a:xfrm>
            <a:prstGeom prst="rect">
              <a:avLst/>
            </a:prstGeom>
          </p:spPr>
          <p:txBody>
            <a:bodyPr lIns="50800" tIns="50800" rIns="50800" bIns="50800" rtlCol="0" anchor="ctr"/>
            <a:lstStyle/>
            <a:p>
              <a:pPr algn="ctr">
                <a:lnSpc>
                  <a:spcPts val="1885"/>
                </a:lnSpc>
              </a:pPr>
              <a:endParaRPr/>
            </a:p>
          </p:txBody>
        </p:sp>
      </p:grpSp>
      <p:sp>
        <p:nvSpPr>
          <p:cNvPr id="19" name="Freeform 19"/>
          <p:cNvSpPr/>
          <p:nvPr/>
        </p:nvSpPr>
        <p:spPr>
          <a:xfrm>
            <a:off x="12323695" y="2542911"/>
            <a:ext cx="4841457" cy="1082380"/>
          </a:xfrm>
          <a:custGeom>
            <a:avLst/>
            <a:gdLst/>
            <a:ahLst/>
            <a:cxnLst/>
            <a:rect l="l" t="t" r="r" b="b"/>
            <a:pathLst>
              <a:path w="4841457" h="1082380">
                <a:moveTo>
                  <a:pt x="0" y="0"/>
                </a:moveTo>
                <a:lnTo>
                  <a:pt x="4841458" y="0"/>
                </a:lnTo>
                <a:lnTo>
                  <a:pt x="4841458" y="1082380"/>
                </a:lnTo>
                <a:lnTo>
                  <a:pt x="0" y="1082380"/>
                </a:lnTo>
                <a:lnTo>
                  <a:pt x="0" y="0"/>
                </a:lnTo>
                <a:close/>
              </a:path>
            </a:pathLst>
          </a:custGeom>
          <a:blipFill>
            <a:blip r:embed="rId9"/>
            <a:stretch>
              <a:fillRect/>
            </a:stretch>
          </a:blipFill>
          <a:ln w="38100" cap="sq">
            <a:solidFill>
              <a:srgbClr val="99ACFF"/>
            </a:solidFill>
            <a:prstDash val="dash"/>
            <a:miter/>
          </a:ln>
        </p:spPr>
      </p:sp>
      <p:sp>
        <p:nvSpPr>
          <p:cNvPr id="20" name="TextBox 20"/>
          <p:cNvSpPr txBox="1"/>
          <p:nvPr/>
        </p:nvSpPr>
        <p:spPr>
          <a:xfrm>
            <a:off x="699123" y="2997391"/>
            <a:ext cx="8943470" cy="516890"/>
          </a:xfrm>
          <a:prstGeom prst="rect">
            <a:avLst/>
          </a:prstGeom>
        </p:spPr>
        <p:txBody>
          <a:bodyPr lIns="0" tIns="0" rIns="0" bIns="0" rtlCol="0" anchor="t">
            <a:spAutoFit/>
          </a:bodyPr>
          <a:lstStyle/>
          <a:p>
            <a:pPr algn="l">
              <a:lnSpc>
                <a:spcPts val="3879"/>
              </a:lnSpc>
            </a:pPr>
            <a:r>
              <a:rPr lang="en-US" sz="3999">
                <a:solidFill>
                  <a:srgbClr val="000000"/>
                </a:solidFill>
                <a:latin typeface="Ruda Heavy"/>
                <a:ea typeface="Ruda Heavy"/>
                <a:cs typeface="Ruda Heavy"/>
                <a:sym typeface="Ruda Heavy"/>
              </a:rPr>
              <a:t>4.5. Mô hình Naive Bayes</a:t>
            </a:r>
          </a:p>
        </p:txBody>
      </p:sp>
      <p:sp>
        <p:nvSpPr>
          <p:cNvPr id="21" name="TextBox 21"/>
          <p:cNvSpPr txBox="1"/>
          <p:nvPr/>
        </p:nvSpPr>
        <p:spPr>
          <a:xfrm>
            <a:off x="342874" y="1267742"/>
            <a:ext cx="9310387" cy="1047736"/>
          </a:xfrm>
          <a:prstGeom prst="rect">
            <a:avLst/>
          </a:prstGeom>
        </p:spPr>
        <p:txBody>
          <a:bodyPr lIns="0" tIns="0" rIns="0" bIns="0" rtlCol="0" anchor="t">
            <a:spAutoFit/>
          </a:bodyPr>
          <a:lstStyle/>
          <a:p>
            <a:pPr algn="l">
              <a:lnSpc>
                <a:spcPts val="8024"/>
              </a:lnSpc>
            </a:pPr>
            <a:r>
              <a:rPr lang="en-US" sz="7499">
                <a:solidFill>
                  <a:srgbClr val="438E20"/>
                </a:solidFill>
                <a:latin typeface="Roboto Bold"/>
                <a:ea typeface="Roboto Bold"/>
                <a:cs typeface="Roboto Bold"/>
                <a:sym typeface="Roboto Bold"/>
              </a:rPr>
              <a:t>4.Xây dựng mô hình </a:t>
            </a:r>
          </a:p>
        </p:txBody>
      </p:sp>
      <p:sp>
        <p:nvSpPr>
          <p:cNvPr id="22" name="TextBox 22"/>
          <p:cNvSpPr txBox="1"/>
          <p:nvPr/>
        </p:nvSpPr>
        <p:spPr>
          <a:xfrm>
            <a:off x="1028700" y="3763257"/>
            <a:ext cx="7871933" cy="516890"/>
          </a:xfrm>
          <a:prstGeom prst="rect">
            <a:avLst/>
          </a:prstGeom>
        </p:spPr>
        <p:txBody>
          <a:bodyPr lIns="0" tIns="0" rIns="0" bIns="0" rtlCol="0" anchor="t">
            <a:spAutoFit/>
          </a:bodyPr>
          <a:lstStyle/>
          <a:p>
            <a:pPr algn="l">
              <a:lnSpc>
                <a:spcPts val="3879"/>
              </a:lnSpc>
            </a:pPr>
            <a:r>
              <a:rPr lang="en-US" sz="3999" b="1">
                <a:solidFill>
                  <a:srgbClr val="000000"/>
                </a:solidFill>
                <a:latin typeface="Roboto Slab" panose="020B0604020202020204" charset="0"/>
                <a:ea typeface="Roboto Slab" panose="020B0604020202020204" charset="0"/>
                <a:cs typeface="Ruda Heavy"/>
                <a:sym typeface="Ruda Heavy"/>
              </a:rPr>
              <a:t>a. Lý Thuyết</a:t>
            </a:r>
          </a:p>
        </p:txBody>
      </p:sp>
      <p:sp>
        <p:nvSpPr>
          <p:cNvPr id="23" name="TextBox 23"/>
          <p:cNvSpPr txBox="1"/>
          <p:nvPr/>
        </p:nvSpPr>
        <p:spPr>
          <a:xfrm>
            <a:off x="12146985" y="4369838"/>
            <a:ext cx="4625936" cy="557177"/>
          </a:xfrm>
          <a:prstGeom prst="rect">
            <a:avLst/>
          </a:prstGeom>
        </p:spPr>
        <p:txBody>
          <a:bodyPr lIns="0" tIns="0" rIns="0" bIns="0" rtlCol="0" anchor="t">
            <a:spAutoFit/>
          </a:bodyPr>
          <a:lstStyle/>
          <a:p>
            <a:pPr algn="ctr">
              <a:lnSpc>
                <a:spcPts val="4505"/>
              </a:lnSpc>
            </a:pPr>
            <a:r>
              <a:rPr lang="en-US" sz="3218">
                <a:solidFill>
                  <a:srgbClr val="000000"/>
                </a:solidFill>
                <a:latin typeface="Fraunces"/>
                <a:ea typeface="Fraunces"/>
                <a:cs typeface="Fraunces"/>
                <a:sym typeface="Fraunces"/>
              </a:rPr>
              <a:t>Áp dụng định lý Bayes</a:t>
            </a:r>
          </a:p>
        </p:txBody>
      </p:sp>
      <p:sp>
        <p:nvSpPr>
          <p:cNvPr id="24" name="TextBox 24"/>
          <p:cNvSpPr txBox="1"/>
          <p:nvPr/>
        </p:nvSpPr>
        <p:spPr>
          <a:xfrm>
            <a:off x="1194622" y="6970277"/>
            <a:ext cx="4248481" cy="1129430"/>
          </a:xfrm>
          <a:prstGeom prst="rect">
            <a:avLst/>
          </a:prstGeom>
        </p:spPr>
        <p:txBody>
          <a:bodyPr lIns="0" tIns="0" rIns="0" bIns="0" rtlCol="0" anchor="t">
            <a:spAutoFit/>
          </a:bodyPr>
          <a:lstStyle/>
          <a:p>
            <a:pPr algn="ctr">
              <a:lnSpc>
                <a:spcPts val="4505"/>
              </a:lnSpc>
            </a:pPr>
            <a:r>
              <a:rPr lang="en-US" sz="3218">
                <a:solidFill>
                  <a:srgbClr val="000000"/>
                </a:solidFill>
                <a:latin typeface="Fraunces"/>
                <a:ea typeface="Fraunces"/>
                <a:cs typeface="Fraunces"/>
                <a:sym typeface="Fraunces"/>
              </a:rPr>
              <a:t>Thời gian training và test rất nhanh.</a:t>
            </a:r>
          </a:p>
        </p:txBody>
      </p:sp>
      <p:sp>
        <p:nvSpPr>
          <p:cNvPr id="25" name="TextBox 25"/>
          <p:cNvSpPr txBox="1"/>
          <p:nvPr/>
        </p:nvSpPr>
        <p:spPr>
          <a:xfrm>
            <a:off x="1559074" y="9089007"/>
            <a:ext cx="4625936" cy="1129430"/>
          </a:xfrm>
          <a:prstGeom prst="rect">
            <a:avLst/>
          </a:prstGeom>
        </p:spPr>
        <p:txBody>
          <a:bodyPr lIns="0" tIns="0" rIns="0" bIns="0" rtlCol="0" anchor="t">
            <a:spAutoFit/>
          </a:bodyPr>
          <a:lstStyle/>
          <a:p>
            <a:pPr algn="ctr">
              <a:lnSpc>
                <a:spcPts val="4505"/>
              </a:lnSpc>
            </a:pPr>
            <a:r>
              <a:rPr lang="en-US" sz="3218">
                <a:solidFill>
                  <a:srgbClr val="000000"/>
                </a:solidFill>
                <a:latin typeface="Fraunces"/>
                <a:ea typeface="Fraunces"/>
                <a:cs typeface="Fraunces"/>
                <a:sym typeface="Fraunces"/>
              </a:rPr>
              <a:t> Thuật toán phân loại đơn giản</a:t>
            </a:r>
          </a:p>
        </p:txBody>
      </p:sp>
      <p:sp>
        <p:nvSpPr>
          <p:cNvPr id="26" name="TextBox 26"/>
          <p:cNvSpPr txBox="1"/>
          <p:nvPr/>
        </p:nvSpPr>
        <p:spPr>
          <a:xfrm>
            <a:off x="12146985" y="9191625"/>
            <a:ext cx="4625936" cy="557177"/>
          </a:xfrm>
          <a:prstGeom prst="rect">
            <a:avLst/>
          </a:prstGeom>
        </p:spPr>
        <p:txBody>
          <a:bodyPr lIns="0" tIns="0" rIns="0" bIns="0" rtlCol="0" anchor="t">
            <a:spAutoFit/>
          </a:bodyPr>
          <a:lstStyle/>
          <a:p>
            <a:pPr algn="ctr">
              <a:lnSpc>
                <a:spcPts val="4505"/>
              </a:lnSpc>
            </a:pPr>
            <a:r>
              <a:rPr lang="en-US" sz="3218">
                <a:solidFill>
                  <a:srgbClr val="000000"/>
                </a:solidFill>
                <a:latin typeface="Fraunces"/>
                <a:ea typeface="Fraunces"/>
                <a:cs typeface="Fraunces"/>
                <a:sym typeface="Fraunces"/>
              </a:rPr>
              <a:t>Laplace smoothing</a:t>
            </a:r>
          </a:p>
        </p:txBody>
      </p:sp>
      <p:sp>
        <p:nvSpPr>
          <p:cNvPr id="27" name="TextBox 27"/>
          <p:cNvSpPr txBox="1"/>
          <p:nvPr/>
        </p:nvSpPr>
        <p:spPr>
          <a:xfrm>
            <a:off x="930129" y="4612123"/>
            <a:ext cx="5254881" cy="1129430"/>
          </a:xfrm>
          <a:prstGeom prst="rect">
            <a:avLst/>
          </a:prstGeom>
        </p:spPr>
        <p:txBody>
          <a:bodyPr lIns="0" tIns="0" rIns="0" bIns="0" rtlCol="0" anchor="t">
            <a:spAutoFit/>
          </a:bodyPr>
          <a:lstStyle/>
          <a:p>
            <a:pPr algn="ctr">
              <a:lnSpc>
                <a:spcPts val="4505"/>
              </a:lnSpc>
            </a:pPr>
            <a:r>
              <a:rPr lang="en-US" sz="3218">
                <a:solidFill>
                  <a:srgbClr val="000000"/>
                </a:solidFill>
                <a:latin typeface="Fraunces"/>
                <a:ea typeface="Fraunces"/>
                <a:cs typeface="Fraunces"/>
                <a:sym typeface="Fraunces"/>
              </a:rPr>
              <a:t>Giả định các đặc trưng của dữ liệu là độc lập với nhau</a:t>
            </a:r>
          </a:p>
        </p:txBody>
      </p:sp>
      <p:sp>
        <p:nvSpPr>
          <p:cNvPr id="28" name="TextBox 28"/>
          <p:cNvSpPr txBox="1"/>
          <p:nvPr/>
        </p:nvSpPr>
        <p:spPr>
          <a:xfrm>
            <a:off x="13059814" y="6154399"/>
            <a:ext cx="4968856" cy="1701682"/>
          </a:xfrm>
          <a:prstGeom prst="rect">
            <a:avLst/>
          </a:prstGeom>
        </p:spPr>
        <p:txBody>
          <a:bodyPr lIns="0" tIns="0" rIns="0" bIns="0" rtlCol="0" anchor="t">
            <a:spAutoFit/>
          </a:bodyPr>
          <a:lstStyle/>
          <a:p>
            <a:pPr algn="ctr">
              <a:lnSpc>
                <a:spcPts val="4505"/>
              </a:lnSpc>
            </a:pPr>
            <a:r>
              <a:rPr lang="en-US" sz="3218">
                <a:solidFill>
                  <a:srgbClr val="000000"/>
                </a:solidFill>
                <a:latin typeface="Fraunces"/>
                <a:ea typeface="Fraunces"/>
                <a:cs typeface="Fraunces"/>
                <a:sym typeface="Fraunces"/>
              </a:rPr>
              <a:t>Tính toán xác suất cho từng lớp và từng đặc trưng trong mỗi lớp</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p:nvPr/>
        </p:nvGrpSpPr>
        <p:grpSpPr>
          <a:xfrm>
            <a:off x="342874" y="-13920"/>
            <a:ext cx="17753725" cy="1255108"/>
            <a:chOff x="0" y="0"/>
            <a:chExt cx="23671633" cy="1673477"/>
          </a:xfrm>
        </p:grpSpPr>
        <p:sp>
          <p:nvSpPr>
            <p:cNvPr id="3" name="Freeform 3"/>
            <p:cNvSpPr/>
            <p:nvPr/>
          </p:nvSpPr>
          <p:spPr>
            <a:xfrm>
              <a:off x="933779" y="0"/>
              <a:ext cx="2479972" cy="1673477"/>
            </a:xfrm>
            <a:custGeom>
              <a:avLst/>
              <a:gdLst/>
              <a:ahLst/>
              <a:cxnLst/>
              <a:rect l="l" t="t" r="r" b="b"/>
              <a:pathLst>
                <a:path w="2479972" h="1673477">
                  <a:moveTo>
                    <a:pt x="0" y="0"/>
                  </a:moveTo>
                  <a:lnTo>
                    <a:pt x="2479972" y="0"/>
                  </a:lnTo>
                  <a:lnTo>
                    <a:pt x="2479972" y="1673477"/>
                  </a:lnTo>
                  <a:lnTo>
                    <a:pt x="0" y="1673477"/>
                  </a:lnTo>
                  <a:lnTo>
                    <a:pt x="0" y="0"/>
                  </a:lnTo>
                  <a:close/>
                </a:path>
              </a:pathLst>
            </a:custGeom>
            <a:blipFill>
              <a:blip r:embed="rId2"/>
              <a:stretch>
                <a:fillRect/>
              </a:stretch>
            </a:blipFill>
          </p:spPr>
        </p:sp>
        <p:sp>
          <p:nvSpPr>
            <p:cNvPr id="4" name="Freeform 4"/>
            <p:cNvSpPr/>
            <p:nvPr/>
          </p:nvSpPr>
          <p:spPr>
            <a:xfrm>
              <a:off x="0" y="200958"/>
              <a:ext cx="1141704" cy="1198217"/>
            </a:xfrm>
            <a:custGeom>
              <a:avLst/>
              <a:gdLst/>
              <a:ahLst/>
              <a:cxnLst/>
              <a:rect l="l" t="t" r="r" b="b"/>
              <a:pathLst>
                <a:path w="1141704" h="1198217">
                  <a:moveTo>
                    <a:pt x="0" y="0"/>
                  </a:moveTo>
                  <a:lnTo>
                    <a:pt x="1141704" y="0"/>
                  </a:lnTo>
                  <a:lnTo>
                    <a:pt x="1141704" y="1198217"/>
                  </a:lnTo>
                  <a:lnTo>
                    <a:pt x="0" y="1198217"/>
                  </a:lnTo>
                  <a:lnTo>
                    <a:pt x="0" y="0"/>
                  </a:lnTo>
                  <a:close/>
                </a:path>
              </a:pathLst>
            </a:custGeom>
            <a:blipFill>
              <a:blip r:embed="rId3"/>
              <a:stretch>
                <a:fillRect l="-2624" r="-2624"/>
              </a:stretch>
            </a:blipFill>
          </p:spPr>
        </p:sp>
        <p:sp>
          <p:nvSpPr>
            <p:cNvPr id="5" name="Freeform 5"/>
            <p:cNvSpPr/>
            <p:nvPr/>
          </p:nvSpPr>
          <p:spPr>
            <a:xfrm>
              <a:off x="19737644" y="237630"/>
              <a:ext cx="1588973" cy="1161546"/>
            </a:xfrm>
            <a:custGeom>
              <a:avLst/>
              <a:gdLst/>
              <a:ahLst/>
              <a:cxnLst/>
              <a:rect l="l" t="t" r="r" b="b"/>
              <a:pathLst>
                <a:path w="1588973" h="1161546">
                  <a:moveTo>
                    <a:pt x="0" y="0"/>
                  </a:moveTo>
                  <a:lnTo>
                    <a:pt x="1588973" y="0"/>
                  </a:lnTo>
                  <a:lnTo>
                    <a:pt x="1588973" y="1161545"/>
                  </a:lnTo>
                  <a:lnTo>
                    <a:pt x="0" y="1161545"/>
                  </a:lnTo>
                  <a:lnTo>
                    <a:pt x="0" y="0"/>
                  </a:lnTo>
                  <a:close/>
                </a:path>
              </a:pathLst>
            </a:custGeom>
            <a:blipFill>
              <a:blip r:embed="rId4"/>
              <a:stretch>
                <a:fillRect l="-9961" t="-27783" r="-11953" b="-38992"/>
              </a:stretch>
            </a:blipFill>
          </p:spPr>
        </p:sp>
        <p:sp>
          <p:nvSpPr>
            <p:cNvPr id="6" name="Freeform 6"/>
            <p:cNvSpPr/>
            <p:nvPr/>
          </p:nvSpPr>
          <p:spPr>
            <a:xfrm>
              <a:off x="20983875" y="237630"/>
              <a:ext cx="2687758" cy="1198217"/>
            </a:xfrm>
            <a:custGeom>
              <a:avLst/>
              <a:gdLst/>
              <a:ahLst/>
              <a:cxnLst/>
              <a:rect l="l" t="t" r="r" b="b"/>
              <a:pathLst>
                <a:path w="2687758" h="1198217">
                  <a:moveTo>
                    <a:pt x="0" y="0"/>
                  </a:moveTo>
                  <a:lnTo>
                    <a:pt x="2687758" y="0"/>
                  </a:lnTo>
                  <a:lnTo>
                    <a:pt x="2687758" y="1198217"/>
                  </a:lnTo>
                  <a:lnTo>
                    <a:pt x="0" y="1198217"/>
                  </a:lnTo>
                  <a:lnTo>
                    <a:pt x="0" y="0"/>
                  </a:lnTo>
                  <a:close/>
                </a:path>
              </a:pathLst>
            </a:custGeom>
            <a:blipFill>
              <a:blip r:embed="rId5"/>
              <a:stretch>
                <a:fillRect r="-15165" b="-13289"/>
              </a:stretch>
            </a:blipFill>
          </p:spPr>
        </p:sp>
      </p:grpSp>
      <p:sp>
        <p:nvSpPr>
          <p:cNvPr id="7" name="Freeform 7"/>
          <p:cNvSpPr/>
          <p:nvPr/>
        </p:nvSpPr>
        <p:spPr>
          <a:xfrm>
            <a:off x="-3507013" y="613634"/>
            <a:ext cx="13651751" cy="1989390"/>
          </a:xfrm>
          <a:custGeom>
            <a:avLst/>
            <a:gdLst/>
            <a:ahLst/>
            <a:cxnLst/>
            <a:rect l="l" t="t" r="r" b="b"/>
            <a:pathLst>
              <a:path w="13651751" h="1989390">
                <a:moveTo>
                  <a:pt x="0" y="0"/>
                </a:moveTo>
                <a:lnTo>
                  <a:pt x="13651751" y="0"/>
                </a:lnTo>
                <a:lnTo>
                  <a:pt x="13651751" y="1989389"/>
                </a:lnTo>
                <a:lnTo>
                  <a:pt x="0" y="1989389"/>
                </a:lnTo>
                <a:lnTo>
                  <a:pt x="0" y="0"/>
                </a:lnTo>
                <a:close/>
              </a:path>
            </a:pathLst>
          </a:custGeom>
          <a:blipFill>
            <a:blip r:embed="rId6"/>
            <a:stretch>
              <a:fillRect t="-180" b="-180"/>
            </a:stretch>
          </a:blipFill>
        </p:spPr>
      </p:sp>
      <p:grpSp>
        <p:nvGrpSpPr>
          <p:cNvPr id="8" name="Group 8"/>
          <p:cNvGrpSpPr/>
          <p:nvPr/>
        </p:nvGrpSpPr>
        <p:grpSpPr>
          <a:xfrm>
            <a:off x="-3312665" y="1182017"/>
            <a:ext cx="13263054" cy="1133461"/>
            <a:chOff x="0" y="0"/>
            <a:chExt cx="3610825" cy="308581"/>
          </a:xfrm>
        </p:grpSpPr>
        <p:sp>
          <p:nvSpPr>
            <p:cNvPr id="9" name="Freeform 9"/>
            <p:cNvSpPr/>
            <p:nvPr/>
          </p:nvSpPr>
          <p:spPr>
            <a:xfrm>
              <a:off x="0" y="0"/>
              <a:ext cx="3610825" cy="308581"/>
            </a:xfrm>
            <a:custGeom>
              <a:avLst/>
              <a:gdLst/>
              <a:ahLst/>
              <a:cxnLst/>
              <a:rect l="l" t="t" r="r" b="b"/>
              <a:pathLst>
                <a:path w="3610825" h="308581">
                  <a:moveTo>
                    <a:pt x="3407625" y="0"/>
                  </a:moveTo>
                  <a:cubicBezTo>
                    <a:pt x="3519849" y="0"/>
                    <a:pt x="3610825" y="69078"/>
                    <a:pt x="3610825" y="154291"/>
                  </a:cubicBezTo>
                  <a:cubicBezTo>
                    <a:pt x="3610825" y="239503"/>
                    <a:pt x="3519849" y="308581"/>
                    <a:pt x="3407625" y="308581"/>
                  </a:cubicBezTo>
                  <a:lnTo>
                    <a:pt x="203200" y="308581"/>
                  </a:lnTo>
                  <a:cubicBezTo>
                    <a:pt x="90976" y="308581"/>
                    <a:pt x="0" y="239503"/>
                    <a:pt x="0" y="154291"/>
                  </a:cubicBezTo>
                  <a:cubicBezTo>
                    <a:pt x="0" y="69078"/>
                    <a:pt x="90976" y="0"/>
                    <a:pt x="203200" y="0"/>
                  </a:cubicBezTo>
                  <a:close/>
                </a:path>
              </a:pathLst>
            </a:custGeom>
            <a:solidFill>
              <a:srgbClr val="FFFFFF"/>
            </a:solidFill>
          </p:spPr>
        </p:sp>
        <p:sp>
          <p:nvSpPr>
            <p:cNvPr id="10" name="TextBox 10"/>
            <p:cNvSpPr txBox="1"/>
            <p:nvPr/>
          </p:nvSpPr>
          <p:spPr>
            <a:xfrm>
              <a:off x="0" y="-28575"/>
              <a:ext cx="3610825" cy="337156"/>
            </a:xfrm>
            <a:prstGeom prst="rect">
              <a:avLst/>
            </a:prstGeom>
          </p:spPr>
          <p:txBody>
            <a:bodyPr lIns="50800" tIns="50800" rIns="50800" bIns="50800" rtlCol="0" anchor="ctr"/>
            <a:lstStyle/>
            <a:p>
              <a:pPr algn="ctr">
                <a:lnSpc>
                  <a:spcPts val="1885"/>
                </a:lnSpc>
              </a:pPr>
              <a:endParaRPr/>
            </a:p>
          </p:txBody>
        </p:sp>
      </p:grpSp>
      <p:sp>
        <p:nvSpPr>
          <p:cNvPr id="11" name="TextBox 11"/>
          <p:cNvSpPr txBox="1"/>
          <p:nvPr/>
        </p:nvSpPr>
        <p:spPr>
          <a:xfrm>
            <a:off x="1028700" y="4356347"/>
            <a:ext cx="15670249" cy="4495800"/>
          </a:xfrm>
          <a:prstGeom prst="rect">
            <a:avLst/>
          </a:prstGeom>
        </p:spPr>
        <p:txBody>
          <a:bodyPr lIns="0" tIns="0" rIns="0" bIns="0" rtlCol="0" anchor="t">
            <a:spAutoFit/>
          </a:bodyPr>
          <a:lstStyle/>
          <a:p>
            <a:pPr marL="647700" lvl="1" indent="-323850" algn="just">
              <a:lnSpc>
                <a:spcPts val="6000"/>
              </a:lnSpc>
              <a:buFont typeface="Arial"/>
              <a:buChar char="•"/>
            </a:pPr>
            <a:r>
              <a:rPr lang="en-US" sz="3000">
                <a:solidFill>
                  <a:srgbClr val="000000"/>
                </a:solidFill>
                <a:latin typeface="Faustina"/>
                <a:ea typeface="Faustina"/>
                <a:cs typeface="Faustina"/>
                <a:sym typeface="Faustina"/>
              </a:rPr>
              <a:t>Thiết lập các giá trị tham số cần thử nghiệm alpha (Laplace smoothing)= [0.1, 0.5, 1.0, 2.0]</a:t>
            </a:r>
          </a:p>
          <a:p>
            <a:pPr marL="647700" lvl="1" indent="-323850" algn="just">
              <a:lnSpc>
                <a:spcPts val="6000"/>
              </a:lnSpc>
              <a:buFont typeface="Arial"/>
              <a:buChar char="•"/>
            </a:pPr>
            <a:r>
              <a:rPr lang="en-US" sz="3000">
                <a:solidFill>
                  <a:srgbClr val="000000"/>
                </a:solidFill>
                <a:latin typeface="Faustina"/>
                <a:ea typeface="Faustina"/>
                <a:cs typeface="Faustina"/>
                <a:sym typeface="Faustina"/>
              </a:rPr>
              <a:t>Khởi tạo GridSearchCV với mô hình CategoricalNB, các tham số cần thử nghiệm.</a:t>
            </a:r>
          </a:p>
          <a:p>
            <a:pPr marL="647700" lvl="1" indent="-323850" algn="just">
              <a:lnSpc>
                <a:spcPts val="6000"/>
              </a:lnSpc>
              <a:buFont typeface="Arial"/>
              <a:buChar char="•"/>
            </a:pPr>
            <a:r>
              <a:rPr lang="en-US" sz="3000">
                <a:solidFill>
                  <a:srgbClr val="000000"/>
                </a:solidFill>
                <a:latin typeface="Faustina"/>
                <a:ea typeface="Faustina"/>
                <a:cs typeface="Faustina"/>
                <a:sym typeface="Faustina"/>
              </a:rPr>
              <a:t>Huấn luyện GridSearchCV trên tập dữ liệu huấn luyện.</a:t>
            </a:r>
          </a:p>
          <a:p>
            <a:pPr marL="647700" lvl="1" indent="-323850" algn="just">
              <a:lnSpc>
                <a:spcPts val="6000"/>
              </a:lnSpc>
              <a:buFont typeface="Arial"/>
              <a:buChar char="•"/>
            </a:pPr>
            <a:r>
              <a:rPr lang="en-US" sz="3000">
                <a:solidFill>
                  <a:srgbClr val="000000"/>
                </a:solidFill>
                <a:latin typeface="Faustina"/>
                <a:ea typeface="Faustina"/>
                <a:cs typeface="Faustina"/>
                <a:sym typeface="Faustina"/>
              </a:rPr>
              <a:t>In ra các tham số tốt nhất được tìm thấy: alpha = 0.1</a:t>
            </a:r>
          </a:p>
          <a:p>
            <a:pPr marL="647700" lvl="1" indent="-323850" algn="just">
              <a:lnSpc>
                <a:spcPts val="6000"/>
              </a:lnSpc>
              <a:buFont typeface="Arial"/>
              <a:buChar char="•"/>
            </a:pPr>
            <a:r>
              <a:rPr lang="en-US" sz="3000">
                <a:solidFill>
                  <a:srgbClr val="000000"/>
                </a:solidFill>
                <a:latin typeface="Faustina"/>
                <a:ea typeface="Faustina"/>
                <a:cs typeface="Faustina"/>
                <a:sym typeface="Faustina"/>
              </a:rPr>
              <a:t>Sử dụng mô hình với các tham số tối ưu để dự đoán trên tập kiểm tra.</a:t>
            </a:r>
          </a:p>
          <a:p>
            <a:pPr algn="just">
              <a:lnSpc>
                <a:spcPts val="6000"/>
              </a:lnSpc>
            </a:pPr>
            <a:endParaRPr lang="en-US" sz="3000">
              <a:solidFill>
                <a:srgbClr val="000000"/>
              </a:solidFill>
              <a:latin typeface="Faustina"/>
              <a:ea typeface="Faustina"/>
              <a:cs typeface="Faustina"/>
              <a:sym typeface="Faustina"/>
            </a:endParaRPr>
          </a:p>
        </p:txBody>
      </p:sp>
      <p:sp>
        <p:nvSpPr>
          <p:cNvPr id="12" name="Freeform 12"/>
          <p:cNvSpPr/>
          <p:nvPr/>
        </p:nvSpPr>
        <p:spPr>
          <a:xfrm>
            <a:off x="4723353" y="8550840"/>
            <a:ext cx="11734283" cy="1075660"/>
          </a:xfrm>
          <a:custGeom>
            <a:avLst/>
            <a:gdLst/>
            <a:ahLst/>
            <a:cxnLst/>
            <a:rect l="l" t="t" r="r" b="b"/>
            <a:pathLst>
              <a:path w="11734283" h="1075660">
                <a:moveTo>
                  <a:pt x="0" y="0"/>
                </a:moveTo>
                <a:lnTo>
                  <a:pt x="11734283" y="0"/>
                </a:lnTo>
                <a:lnTo>
                  <a:pt x="11734283" y="1075660"/>
                </a:lnTo>
                <a:lnTo>
                  <a:pt x="0" y="1075660"/>
                </a:lnTo>
                <a:lnTo>
                  <a:pt x="0" y="0"/>
                </a:lnTo>
                <a:close/>
              </a:path>
            </a:pathLst>
          </a:custGeom>
          <a:blipFill>
            <a:blip r:embed="rId7"/>
            <a:stretch>
              <a:fillRect r="-1108"/>
            </a:stretch>
          </a:blipFill>
          <a:ln w="38100" cap="sq">
            <a:solidFill>
              <a:srgbClr val="336005"/>
            </a:solidFill>
            <a:prstDash val="solid"/>
            <a:miter/>
          </a:ln>
        </p:spPr>
      </p:sp>
      <p:sp>
        <p:nvSpPr>
          <p:cNvPr id="13" name="TextBox 13"/>
          <p:cNvSpPr txBox="1"/>
          <p:nvPr/>
        </p:nvSpPr>
        <p:spPr>
          <a:xfrm>
            <a:off x="342874" y="1267742"/>
            <a:ext cx="9310387" cy="1047736"/>
          </a:xfrm>
          <a:prstGeom prst="rect">
            <a:avLst/>
          </a:prstGeom>
        </p:spPr>
        <p:txBody>
          <a:bodyPr lIns="0" tIns="0" rIns="0" bIns="0" rtlCol="0" anchor="t">
            <a:spAutoFit/>
          </a:bodyPr>
          <a:lstStyle/>
          <a:p>
            <a:pPr algn="l">
              <a:lnSpc>
                <a:spcPts val="8024"/>
              </a:lnSpc>
            </a:pPr>
            <a:r>
              <a:rPr lang="en-US" sz="7499">
                <a:solidFill>
                  <a:srgbClr val="438E20"/>
                </a:solidFill>
                <a:latin typeface="Roboto Bold"/>
                <a:ea typeface="Roboto Bold"/>
                <a:cs typeface="Roboto Bold"/>
                <a:sym typeface="Roboto Bold"/>
              </a:rPr>
              <a:t>4.Xây dựng mô hình </a:t>
            </a:r>
          </a:p>
        </p:txBody>
      </p:sp>
      <p:sp>
        <p:nvSpPr>
          <p:cNvPr id="14" name="TextBox 14"/>
          <p:cNvSpPr txBox="1"/>
          <p:nvPr/>
        </p:nvSpPr>
        <p:spPr>
          <a:xfrm>
            <a:off x="1028700" y="3763257"/>
            <a:ext cx="7871933" cy="516890"/>
          </a:xfrm>
          <a:prstGeom prst="rect">
            <a:avLst/>
          </a:prstGeom>
        </p:spPr>
        <p:txBody>
          <a:bodyPr lIns="0" tIns="0" rIns="0" bIns="0" rtlCol="0" anchor="t">
            <a:spAutoFit/>
          </a:bodyPr>
          <a:lstStyle/>
          <a:p>
            <a:pPr algn="l">
              <a:lnSpc>
                <a:spcPts val="3879"/>
              </a:lnSpc>
            </a:pPr>
            <a:r>
              <a:rPr lang="en-US" sz="3999" b="1">
                <a:solidFill>
                  <a:srgbClr val="000000"/>
                </a:solidFill>
                <a:latin typeface="Roboto Slab" panose="020B0604020202020204" charset="0"/>
                <a:ea typeface="Roboto Slab" panose="020B0604020202020204" charset="0"/>
                <a:cs typeface="Ruda Heavy"/>
                <a:sym typeface="Ruda Heavy"/>
              </a:rPr>
              <a:t>b. Đặc điểm xây dựng</a:t>
            </a:r>
          </a:p>
        </p:txBody>
      </p:sp>
      <p:sp>
        <p:nvSpPr>
          <p:cNvPr id="15" name="TextBox 15"/>
          <p:cNvSpPr txBox="1"/>
          <p:nvPr/>
        </p:nvSpPr>
        <p:spPr>
          <a:xfrm>
            <a:off x="699123" y="2997391"/>
            <a:ext cx="9251267" cy="516890"/>
          </a:xfrm>
          <a:prstGeom prst="rect">
            <a:avLst/>
          </a:prstGeom>
        </p:spPr>
        <p:txBody>
          <a:bodyPr lIns="0" tIns="0" rIns="0" bIns="0" rtlCol="0" anchor="t">
            <a:spAutoFit/>
          </a:bodyPr>
          <a:lstStyle/>
          <a:p>
            <a:pPr algn="l">
              <a:lnSpc>
                <a:spcPts val="3879"/>
              </a:lnSpc>
            </a:pPr>
            <a:r>
              <a:rPr lang="en-US" sz="3999">
                <a:solidFill>
                  <a:srgbClr val="000000"/>
                </a:solidFill>
                <a:latin typeface="Ruda Heavy"/>
                <a:ea typeface="Ruda Heavy"/>
                <a:cs typeface="Ruda Heavy"/>
                <a:sym typeface="Ruda Heavy"/>
              </a:rPr>
              <a:t>4.5 Mô hình Naive Bayes</a:t>
            </a:r>
          </a:p>
        </p:txBody>
      </p:sp>
      <p:sp>
        <p:nvSpPr>
          <p:cNvPr id="16" name="Freeform 16"/>
          <p:cNvSpPr/>
          <p:nvPr/>
        </p:nvSpPr>
        <p:spPr>
          <a:xfrm rot="-2871505" flipH="1">
            <a:off x="2926941" y="8117169"/>
            <a:ext cx="1072222" cy="2121302"/>
          </a:xfrm>
          <a:custGeom>
            <a:avLst/>
            <a:gdLst/>
            <a:ahLst/>
            <a:cxnLst/>
            <a:rect l="l" t="t" r="r" b="b"/>
            <a:pathLst>
              <a:path w="1072222" h="2121302">
                <a:moveTo>
                  <a:pt x="1072222" y="0"/>
                </a:moveTo>
                <a:lnTo>
                  <a:pt x="0" y="0"/>
                </a:lnTo>
                <a:lnTo>
                  <a:pt x="0" y="2121302"/>
                </a:lnTo>
                <a:lnTo>
                  <a:pt x="1072222" y="2121302"/>
                </a:lnTo>
                <a:lnTo>
                  <a:pt x="1072222"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sp>
        <p:nvSpPr>
          <p:cNvPr id="26" name="Rounded Rectangle 25"/>
          <p:cNvSpPr/>
          <p:nvPr/>
        </p:nvSpPr>
        <p:spPr>
          <a:xfrm>
            <a:off x="1339130" y="8648699"/>
            <a:ext cx="4416094" cy="58800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1339130" y="6099724"/>
            <a:ext cx="3959464" cy="104775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13040049" y="7995339"/>
            <a:ext cx="3959464" cy="101277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4128208" y="4165987"/>
            <a:ext cx="4253792" cy="95235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13182600" y="6134099"/>
            <a:ext cx="4539104" cy="49858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10572235" y="4208265"/>
            <a:ext cx="3677165" cy="56317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342874" y="-13920"/>
            <a:ext cx="17753725" cy="1255108"/>
            <a:chOff x="0" y="0"/>
            <a:chExt cx="23671633" cy="1673477"/>
          </a:xfrm>
        </p:grpSpPr>
        <p:sp>
          <p:nvSpPr>
            <p:cNvPr id="3" name="Freeform 3"/>
            <p:cNvSpPr/>
            <p:nvPr/>
          </p:nvSpPr>
          <p:spPr>
            <a:xfrm>
              <a:off x="933779" y="0"/>
              <a:ext cx="2479972" cy="1673477"/>
            </a:xfrm>
            <a:custGeom>
              <a:avLst/>
              <a:gdLst/>
              <a:ahLst/>
              <a:cxnLst/>
              <a:rect l="l" t="t" r="r" b="b"/>
              <a:pathLst>
                <a:path w="2479972" h="1673477">
                  <a:moveTo>
                    <a:pt x="0" y="0"/>
                  </a:moveTo>
                  <a:lnTo>
                    <a:pt x="2479972" y="0"/>
                  </a:lnTo>
                  <a:lnTo>
                    <a:pt x="2479972" y="1673477"/>
                  </a:lnTo>
                  <a:lnTo>
                    <a:pt x="0" y="1673477"/>
                  </a:lnTo>
                  <a:lnTo>
                    <a:pt x="0" y="0"/>
                  </a:lnTo>
                  <a:close/>
                </a:path>
              </a:pathLst>
            </a:custGeom>
            <a:blipFill>
              <a:blip r:embed="rId2"/>
              <a:stretch>
                <a:fillRect/>
              </a:stretch>
            </a:blipFill>
          </p:spPr>
        </p:sp>
        <p:sp>
          <p:nvSpPr>
            <p:cNvPr id="4" name="Freeform 4"/>
            <p:cNvSpPr/>
            <p:nvPr/>
          </p:nvSpPr>
          <p:spPr>
            <a:xfrm>
              <a:off x="0" y="200958"/>
              <a:ext cx="1141704" cy="1198217"/>
            </a:xfrm>
            <a:custGeom>
              <a:avLst/>
              <a:gdLst/>
              <a:ahLst/>
              <a:cxnLst/>
              <a:rect l="l" t="t" r="r" b="b"/>
              <a:pathLst>
                <a:path w="1141704" h="1198217">
                  <a:moveTo>
                    <a:pt x="0" y="0"/>
                  </a:moveTo>
                  <a:lnTo>
                    <a:pt x="1141704" y="0"/>
                  </a:lnTo>
                  <a:lnTo>
                    <a:pt x="1141704" y="1198217"/>
                  </a:lnTo>
                  <a:lnTo>
                    <a:pt x="0" y="1198217"/>
                  </a:lnTo>
                  <a:lnTo>
                    <a:pt x="0" y="0"/>
                  </a:lnTo>
                  <a:close/>
                </a:path>
              </a:pathLst>
            </a:custGeom>
            <a:blipFill>
              <a:blip r:embed="rId3"/>
              <a:stretch>
                <a:fillRect l="-2624" r="-2624"/>
              </a:stretch>
            </a:blipFill>
          </p:spPr>
        </p:sp>
        <p:sp>
          <p:nvSpPr>
            <p:cNvPr id="5" name="Freeform 5"/>
            <p:cNvSpPr/>
            <p:nvPr/>
          </p:nvSpPr>
          <p:spPr>
            <a:xfrm>
              <a:off x="19737644" y="237630"/>
              <a:ext cx="1588973" cy="1161546"/>
            </a:xfrm>
            <a:custGeom>
              <a:avLst/>
              <a:gdLst/>
              <a:ahLst/>
              <a:cxnLst/>
              <a:rect l="l" t="t" r="r" b="b"/>
              <a:pathLst>
                <a:path w="1588973" h="1161546">
                  <a:moveTo>
                    <a:pt x="0" y="0"/>
                  </a:moveTo>
                  <a:lnTo>
                    <a:pt x="1588973" y="0"/>
                  </a:lnTo>
                  <a:lnTo>
                    <a:pt x="1588973" y="1161545"/>
                  </a:lnTo>
                  <a:lnTo>
                    <a:pt x="0" y="1161545"/>
                  </a:lnTo>
                  <a:lnTo>
                    <a:pt x="0" y="0"/>
                  </a:lnTo>
                  <a:close/>
                </a:path>
              </a:pathLst>
            </a:custGeom>
            <a:blipFill>
              <a:blip r:embed="rId4"/>
              <a:stretch>
                <a:fillRect l="-9961" t="-27783" r="-11953" b="-38992"/>
              </a:stretch>
            </a:blipFill>
          </p:spPr>
        </p:sp>
        <p:sp>
          <p:nvSpPr>
            <p:cNvPr id="6" name="Freeform 6"/>
            <p:cNvSpPr/>
            <p:nvPr/>
          </p:nvSpPr>
          <p:spPr>
            <a:xfrm>
              <a:off x="20983875" y="237630"/>
              <a:ext cx="2687758" cy="1198217"/>
            </a:xfrm>
            <a:custGeom>
              <a:avLst/>
              <a:gdLst/>
              <a:ahLst/>
              <a:cxnLst/>
              <a:rect l="l" t="t" r="r" b="b"/>
              <a:pathLst>
                <a:path w="2687758" h="1198217">
                  <a:moveTo>
                    <a:pt x="0" y="0"/>
                  </a:moveTo>
                  <a:lnTo>
                    <a:pt x="2687758" y="0"/>
                  </a:lnTo>
                  <a:lnTo>
                    <a:pt x="2687758" y="1198217"/>
                  </a:lnTo>
                  <a:lnTo>
                    <a:pt x="0" y="1198217"/>
                  </a:lnTo>
                  <a:lnTo>
                    <a:pt x="0" y="0"/>
                  </a:lnTo>
                  <a:close/>
                </a:path>
              </a:pathLst>
            </a:custGeom>
            <a:blipFill>
              <a:blip r:embed="rId5"/>
              <a:stretch>
                <a:fillRect r="-15165" b="-13289"/>
              </a:stretch>
            </a:blipFill>
          </p:spPr>
        </p:sp>
      </p:grpSp>
      <p:sp>
        <p:nvSpPr>
          <p:cNvPr id="7" name="Freeform 7"/>
          <p:cNvSpPr/>
          <p:nvPr/>
        </p:nvSpPr>
        <p:spPr>
          <a:xfrm>
            <a:off x="-3507013" y="613634"/>
            <a:ext cx="13651751" cy="1989390"/>
          </a:xfrm>
          <a:custGeom>
            <a:avLst/>
            <a:gdLst/>
            <a:ahLst/>
            <a:cxnLst/>
            <a:rect l="l" t="t" r="r" b="b"/>
            <a:pathLst>
              <a:path w="13651751" h="1989390">
                <a:moveTo>
                  <a:pt x="0" y="0"/>
                </a:moveTo>
                <a:lnTo>
                  <a:pt x="13651751" y="0"/>
                </a:lnTo>
                <a:lnTo>
                  <a:pt x="13651751" y="1989389"/>
                </a:lnTo>
                <a:lnTo>
                  <a:pt x="0" y="1989389"/>
                </a:lnTo>
                <a:lnTo>
                  <a:pt x="0" y="0"/>
                </a:lnTo>
                <a:close/>
              </a:path>
            </a:pathLst>
          </a:custGeom>
          <a:blipFill>
            <a:blip r:embed="rId6"/>
            <a:stretch>
              <a:fillRect t="-180" b="-180"/>
            </a:stretch>
          </a:blipFill>
        </p:spPr>
      </p:sp>
      <p:grpSp>
        <p:nvGrpSpPr>
          <p:cNvPr id="8" name="Group 8"/>
          <p:cNvGrpSpPr/>
          <p:nvPr/>
        </p:nvGrpSpPr>
        <p:grpSpPr>
          <a:xfrm>
            <a:off x="-3312665" y="1182017"/>
            <a:ext cx="13263054" cy="1133461"/>
            <a:chOff x="0" y="0"/>
            <a:chExt cx="3610825" cy="308581"/>
          </a:xfrm>
        </p:grpSpPr>
        <p:sp>
          <p:nvSpPr>
            <p:cNvPr id="9" name="Freeform 9"/>
            <p:cNvSpPr/>
            <p:nvPr/>
          </p:nvSpPr>
          <p:spPr>
            <a:xfrm>
              <a:off x="0" y="0"/>
              <a:ext cx="3610825" cy="308581"/>
            </a:xfrm>
            <a:custGeom>
              <a:avLst/>
              <a:gdLst/>
              <a:ahLst/>
              <a:cxnLst/>
              <a:rect l="l" t="t" r="r" b="b"/>
              <a:pathLst>
                <a:path w="3610825" h="308581">
                  <a:moveTo>
                    <a:pt x="3407625" y="0"/>
                  </a:moveTo>
                  <a:cubicBezTo>
                    <a:pt x="3519849" y="0"/>
                    <a:pt x="3610825" y="69078"/>
                    <a:pt x="3610825" y="154291"/>
                  </a:cubicBezTo>
                  <a:cubicBezTo>
                    <a:pt x="3610825" y="239503"/>
                    <a:pt x="3519849" y="308581"/>
                    <a:pt x="3407625" y="308581"/>
                  </a:cubicBezTo>
                  <a:lnTo>
                    <a:pt x="203200" y="308581"/>
                  </a:lnTo>
                  <a:cubicBezTo>
                    <a:pt x="90976" y="308581"/>
                    <a:pt x="0" y="239503"/>
                    <a:pt x="0" y="154291"/>
                  </a:cubicBezTo>
                  <a:cubicBezTo>
                    <a:pt x="0" y="69078"/>
                    <a:pt x="90976" y="0"/>
                    <a:pt x="203200" y="0"/>
                  </a:cubicBezTo>
                  <a:close/>
                </a:path>
              </a:pathLst>
            </a:custGeom>
            <a:solidFill>
              <a:srgbClr val="FFFFFF"/>
            </a:solidFill>
          </p:spPr>
        </p:sp>
        <p:sp>
          <p:nvSpPr>
            <p:cNvPr id="10" name="TextBox 10"/>
            <p:cNvSpPr txBox="1"/>
            <p:nvPr/>
          </p:nvSpPr>
          <p:spPr>
            <a:xfrm>
              <a:off x="0" y="-28575"/>
              <a:ext cx="3610825" cy="337156"/>
            </a:xfrm>
            <a:prstGeom prst="rect">
              <a:avLst/>
            </a:prstGeom>
          </p:spPr>
          <p:txBody>
            <a:bodyPr lIns="50800" tIns="50800" rIns="50800" bIns="50800" rtlCol="0" anchor="ctr"/>
            <a:lstStyle/>
            <a:p>
              <a:pPr algn="ctr">
                <a:lnSpc>
                  <a:spcPts val="1885"/>
                </a:lnSpc>
              </a:pPr>
              <a:endParaRPr/>
            </a:p>
          </p:txBody>
        </p:sp>
      </p:grpSp>
      <p:sp>
        <p:nvSpPr>
          <p:cNvPr id="11" name="Freeform 11"/>
          <p:cNvSpPr/>
          <p:nvPr/>
        </p:nvSpPr>
        <p:spPr>
          <a:xfrm>
            <a:off x="6359788" y="5423147"/>
            <a:ext cx="6232087" cy="4422283"/>
          </a:xfrm>
          <a:custGeom>
            <a:avLst/>
            <a:gdLst/>
            <a:ahLst/>
            <a:cxnLst/>
            <a:rect l="l" t="t" r="r" b="b"/>
            <a:pathLst>
              <a:path w="6232087" h="4422283">
                <a:moveTo>
                  <a:pt x="0" y="0"/>
                </a:moveTo>
                <a:lnTo>
                  <a:pt x="6232087" y="0"/>
                </a:lnTo>
                <a:lnTo>
                  <a:pt x="6232087" y="4422283"/>
                </a:lnTo>
                <a:lnTo>
                  <a:pt x="0" y="4422283"/>
                </a:lnTo>
                <a:lnTo>
                  <a:pt x="0" y="0"/>
                </a:lnTo>
                <a:close/>
              </a:path>
            </a:pathLst>
          </a:custGeom>
          <a:blipFill>
            <a:blip r:embed="rId7"/>
            <a:stretch>
              <a:fillRect/>
            </a:stretch>
          </a:blipFill>
          <a:ln w="38100" cap="rnd">
            <a:solidFill>
              <a:srgbClr val="4D87DD"/>
            </a:solidFill>
            <a:prstDash val="lgDash"/>
            <a:round/>
          </a:ln>
        </p:spPr>
      </p:sp>
      <p:sp>
        <p:nvSpPr>
          <p:cNvPr id="12" name="TextBox 12"/>
          <p:cNvSpPr txBox="1"/>
          <p:nvPr/>
        </p:nvSpPr>
        <p:spPr>
          <a:xfrm>
            <a:off x="1028700" y="3763257"/>
            <a:ext cx="7871933" cy="516890"/>
          </a:xfrm>
          <a:prstGeom prst="rect">
            <a:avLst/>
          </a:prstGeom>
        </p:spPr>
        <p:txBody>
          <a:bodyPr lIns="0" tIns="0" rIns="0" bIns="0" rtlCol="0" anchor="t">
            <a:spAutoFit/>
          </a:bodyPr>
          <a:lstStyle/>
          <a:p>
            <a:pPr algn="l">
              <a:lnSpc>
                <a:spcPts val="3879"/>
              </a:lnSpc>
            </a:pPr>
            <a:r>
              <a:rPr lang="en-US" sz="3999" b="1">
                <a:solidFill>
                  <a:srgbClr val="000000"/>
                </a:solidFill>
                <a:latin typeface="Roboto Slab" panose="020B0604020202020204" charset="0"/>
                <a:ea typeface="Roboto Slab" panose="020B0604020202020204" charset="0"/>
                <a:cs typeface="Ruda Heavy"/>
                <a:sym typeface="Ruda Heavy"/>
              </a:rPr>
              <a:t>a. Lý Thuyết</a:t>
            </a:r>
          </a:p>
        </p:txBody>
      </p:sp>
      <p:sp>
        <p:nvSpPr>
          <p:cNvPr id="13" name="TextBox 13"/>
          <p:cNvSpPr txBox="1"/>
          <p:nvPr/>
        </p:nvSpPr>
        <p:spPr>
          <a:xfrm>
            <a:off x="699123" y="2997391"/>
            <a:ext cx="11102450" cy="516890"/>
          </a:xfrm>
          <a:prstGeom prst="rect">
            <a:avLst/>
          </a:prstGeom>
        </p:spPr>
        <p:txBody>
          <a:bodyPr lIns="0" tIns="0" rIns="0" bIns="0" rtlCol="0" anchor="t">
            <a:spAutoFit/>
          </a:bodyPr>
          <a:lstStyle/>
          <a:p>
            <a:pPr algn="l">
              <a:lnSpc>
                <a:spcPts val="3879"/>
              </a:lnSpc>
            </a:pPr>
            <a:r>
              <a:rPr lang="en-US" sz="3999">
                <a:solidFill>
                  <a:srgbClr val="000000"/>
                </a:solidFill>
                <a:latin typeface="Ruda Heavy"/>
                <a:ea typeface="Ruda Heavy"/>
                <a:cs typeface="Ruda Heavy"/>
                <a:sym typeface="Ruda Heavy"/>
              </a:rPr>
              <a:t>4.6. Mô hình Feedforward Neural Network</a:t>
            </a:r>
          </a:p>
        </p:txBody>
      </p:sp>
      <p:sp>
        <p:nvSpPr>
          <p:cNvPr id="14" name="TextBox 14"/>
          <p:cNvSpPr txBox="1"/>
          <p:nvPr/>
        </p:nvSpPr>
        <p:spPr>
          <a:xfrm>
            <a:off x="342874" y="1267742"/>
            <a:ext cx="9310387" cy="1047736"/>
          </a:xfrm>
          <a:prstGeom prst="rect">
            <a:avLst/>
          </a:prstGeom>
        </p:spPr>
        <p:txBody>
          <a:bodyPr lIns="0" tIns="0" rIns="0" bIns="0" rtlCol="0" anchor="t">
            <a:spAutoFit/>
          </a:bodyPr>
          <a:lstStyle/>
          <a:p>
            <a:pPr algn="l">
              <a:lnSpc>
                <a:spcPts val="8024"/>
              </a:lnSpc>
            </a:pPr>
            <a:r>
              <a:rPr lang="en-US" sz="7499">
                <a:solidFill>
                  <a:srgbClr val="438E20"/>
                </a:solidFill>
                <a:latin typeface="Roboto Bold"/>
                <a:ea typeface="Roboto Bold"/>
                <a:cs typeface="Roboto Bold"/>
                <a:sym typeface="Roboto Bold"/>
              </a:rPr>
              <a:t>4.Xây dựng mô hình </a:t>
            </a:r>
          </a:p>
        </p:txBody>
      </p:sp>
      <p:sp>
        <p:nvSpPr>
          <p:cNvPr id="15" name="TextBox 15"/>
          <p:cNvSpPr txBox="1"/>
          <p:nvPr/>
        </p:nvSpPr>
        <p:spPr>
          <a:xfrm>
            <a:off x="4147258" y="4337297"/>
            <a:ext cx="4425061" cy="781050"/>
          </a:xfrm>
          <a:prstGeom prst="rect">
            <a:avLst/>
          </a:prstGeom>
        </p:spPr>
        <p:txBody>
          <a:bodyPr lIns="0" tIns="0" rIns="0" bIns="0" rtlCol="0" anchor="t">
            <a:spAutoFit/>
          </a:bodyPr>
          <a:lstStyle/>
          <a:p>
            <a:pPr algn="ctr">
              <a:lnSpc>
                <a:spcPts val="3000"/>
              </a:lnSpc>
            </a:pPr>
            <a:r>
              <a:rPr lang="en-US" sz="3000">
                <a:solidFill>
                  <a:srgbClr val="000000"/>
                </a:solidFill>
                <a:latin typeface="Fraunces"/>
                <a:ea typeface="Fraunces"/>
                <a:cs typeface="Fraunces"/>
                <a:sym typeface="Fraunces"/>
              </a:rPr>
              <a:t>Mạng thần kinh truyền thẳng</a:t>
            </a:r>
          </a:p>
        </p:txBody>
      </p:sp>
      <p:sp>
        <p:nvSpPr>
          <p:cNvPr id="16" name="TextBox 16"/>
          <p:cNvSpPr txBox="1"/>
          <p:nvPr/>
        </p:nvSpPr>
        <p:spPr>
          <a:xfrm>
            <a:off x="1106332" y="6331584"/>
            <a:ext cx="4425061" cy="781050"/>
          </a:xfrm>
          <a:prstGeom prst="rect">
            <a:avLst/>
          </a:prstGeom>
        </p:spPr>
        <p:txBody>
          <a:bodyPr lIns="0" tIns="0" rIns="0" bIns="0" rtlCol="0" anchor="t">
            <a:spAutoFit/>
          </a:bodyPr>
          <a:lstStyle/>
          <a:p>
            <a:pPr algn="ctr">
              <a:lnSpc>
                <a:spcPts val="3000"/>
              </a:lnSpc>
            </a:pPr>
            <a:r>
              <a:rPr lang="en-US" sz="3000">
                <a:solidFill>
                  <a:srgbClr val="000000"/>
                </a:solidFill>
                <a:latin typeface="Fraunces"/>
                <a:ea typeface="Fraunces"/>
                <a:cs typeface="Fraunces"/>
                <a:sym typeface="Fraunces"/>
              </a:rPr>
              <a:t>Lớp đầu vào, Lớp ẩn, Lớp đầu ra</a:t>
            </a:r>
          </a:p>
        </p:txBody>
      </p:sp>
      <p:sp>
        <p:nvSpPr>
          <p:cNvPr id="17" name="TextBox 17"/>
          <p:cNvSpPr txBox="1"/>
          <p:nvPr/>
        </p:nvSpPr>
        <p:spPr>
          <a:xfrm>
            <a:off x="1200269" y="8836659"/>
            <a:ext cx="4425061" cy="400050"/>
          </a:xfrm>
          <a:prstGeom prst="rect">
            <a:avLst/>
          </a:prstGeom>
        </p:spPr>
        <p:txBody>
          <a:bodyPr lIns="0" tIns="0" rIns="0" bIns="0" rtlCol="0" anchor="t">
            <a:spAutoFit/>
          </a:bodyPr>
          <a:lstStyle/>
          <a:p>
            <a:pPr algn="ctr">
              <a:lnSpc>
                <a:spcPts val="3000"/>
              </a:lnSpc>
            </a:pPr>
            <a:r>
              <a:rPr lang="en-US" sz="3000">
                <a:solidFill>
                  <a:srgbClr val="000000"/>
                </a:solidFill>
                <a:latin typeface="Fraunces"/>
                <a:ea typeface="Fraunces"/>
                <a:cs typeface="Fraunces"/>
                <a:sym typeface="Fraunces"/>
              </a:rPr>
              <a:t>Đơn giản dễ triển khai</a:t>
            </a:r>
          </a:p>
        </p:txBody>
      </p:sp>
      <p:sp>
        <p:nvSpPr>
          <p:cNvPr id="18" name="TextBox 18"/>
          <p:cNvSpPr txBox="1"/>
          <p:nvPr/>
        </p:nvSpPr>
        <p:spPr>
          <a:xfrm>
            <a:off x="10144738" y="4337297"/>
            <a:ext cx="4425061" cy="400050"/>
          </a:xfrm>
          <a:prstGeom prst="rect">
            <a:avLst/>
          </a:prstGeom>
        </p:spPr>
        <p:txBody>
          <a:bodyPr lIns="0" tIns="0" rIns="0" bIns="0" rtlCol="0" anchor="t">
            <a:spAutoFit/>
          </a:bodyPr>
          <a:lstStyle/>
          <a:p>
            <a:pPr algn="ctr">
              <a:lnSpc>
                <a:spcPts val="3000"/>
              </a:lnSpc>
            </a:pPr>
            <a:r>
              <a:rPr lang="en-US" sz="3000">
                <a:solidFill>
                  <a:srgbClr val="000000"/>
                </a:solidFill>
                <a:latin typeface="Fraunces"/>
                <a:ea typeface="Fraunces"/>
                <a:cs typeface="Fraunces"/>
                <a:sym typeface="Fraunces"/>
              </a:rPr>
              <a:t>Không có vòng lặp</a:t>
            </a:r>
          </a:p>
        </p:txBody>
      </p:sp>
      <p:sp>
        <p:nvSpPr>
          <p:cNvPr id="19" name="TextBox 19"/>
          <p:cNvSpPr txBox="1"/>
          <p:nvPr/>
        </p:nvSpPr>
        <p:spPr>
          <a:xfrm>
            <a:off x="12642838" y="6293484"/>
            <a:ext cx="5453761" cy="400050"/>
          </a:xfrm>
          <a:prstGeom prst="rect">
            <a:avLst/>
          </a:prstGeom>
        </p:spPr>
        <p:txBody>
          <a:bodyPr lIns="0" tIns="0" rIns="0" bIns="0" rtlCol="0" anchor="t">
            <a:spAutoFit/>
          </a:bodyPr>
          <a:lstStyle/>
          <a:p>
            <a:pPr algn="ctr">
              <a:lnSpc>
                <a:spcPts val="3000"/>
              </a:lnSpc>
            </a:pPr>
            <a:r>
              <a:rPr lang="en-US" sz="3000">
                <a:solidFill>
                  <a:srgbClr val="000000"/>
                </a:solidFill>
                <a:latin typeface="Fraunces"/>
                <a:ea typeface="Fraunces"/>
                <a:cs typeface="Fraunces"/>
                <a:sym typeface="Fraunces"/>
              </a:rPr>
              <a:t>Tính toán tại một nơ-ron</a:t>
            </a:r>
          </a:p>
        </p:txBody>
      </p:sp>
      <p:sp>
        <p:nvSpPr>
          <p:cNvPr id="20" name="TextBox 20"/>
          <p:cNvSpPr txBox="1"/>
          <p:nvPr/>
        </p:nvSpPr>
        <p:spPr>
          <a:xfrm>
            <a:off x="12834239" y="8227059"/>
            <a:ext cx="4425061" cy="781050"/>
          </a:xfrm>
          <a:prstGeom prst="rect">
            <a:avLst/>
          </a:prstGeom>
        </p:spPr>
        <p:txBody>
          <a:bodyPr lIns="0" tIns="0" rIns="0" bIns="0" rtlCol="0" anchor="t">
            <a:spAutoFit/>
          </a:bodyPr>
          <a:lstStyle/>
          <a:p>
            <a:pPr algn="ctr">
              <a:lnSpc>
                <a:spcPts val="3000"/>
              </a:lnSpc>
            </a:pPr>
            <a:r>
              <a:rPr lang="en-US" sz="3000">
                <a:solidFill>
                  <a:srgbClr val="000000"/>
                </a:solidFill>
                <a:latin typeface="Fraunces"/>
                <a:ea typeface="Fraunces"/>
                <a:cs typeface="Fraunces"/>
                <a:sym typeface="Fraunces"/>
              </a:rPr>
              <a:t>Khó học các mối quan hệ phức tạp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p:nvPr/>
        </p:nvGrpSpPr>
        <p:grpSpPr>
          <a:xfrm>
            <a:off x="342874" y="-13920"/>
            <a:ext cx="17753725" cy="1255108"/>
            <a:chOff x="0" y="0"/>
            <a:chExt cx="23671633" cy="1673477"/>
          </a:xfrm>
        </p:grpSpPr>
        <p:sp>
          <p:nvSpPr>
            <p:cNvPr id="3" name="Freeform 3"/>
            <p:cNvSpPr/>
            <p:nvPr/>
          </p:nvSpPr>
          <p:spPr>
            <a:xfrm>
              <a:off x="933779" y="0"/>
              <a:ext cx="2479972" cy="1673477"/>
            </a:xfrm>
            <a:custGeom>
              <a:avLst/>
              <a:gdLst/>
              <a:ahLst/>
              <a:cxnLst/>
              <a:rect l="l" t="t" r="r" b="b"/>
              <a:pathLst>
                <a:path w="2479972" h="1673477">
                  <a:moveTo>
                    <a:pt x="0" y="0"/>
                  </a:moveTo>
                  <a:lnTo>
                    <a:pt x="2479972" y="0"/>
                  </a:lnTo>
                  <a:lnTo>
                    <a:pt x="2479972" y="1673477"/>
                  </a:lnTo>
                  <a:lnTo>
                    <a:pt x="0" y="1673477"/>
                  </a:lnTo>
                  <a:lnTo>
                    <a:pt x="0" y="0"/>
                  </a:lnTo>
                  <a:close/>
                </a:path>
              </a:pathLst>
            </a:custGeom>
            <a:blipFill>
              <a:blip r:embed="rId2"/>
              <a:stretch>
                <a:fillRect/>
              </a:stretch>
            </a:blipFill>
          </p:spPr>
        </p:sp>
        <p:sp>
          <p:nvSpPr>
            <p:cNvPr id="4" name="Freeform 4"/>
            <p:cNvSpPr/>
            <p:nvPr/>
          </p:nvSpPr>
          <p:spPr>
            <a:xfrm>
              <a:off x="0" y="200958"/>
              <a:ext cx="1141704" cy="1198217"/>
            </a:xfrm>
            <a:custGeom>
              <a:avLst/>
              <a:gdLst/>
              <a:ahLst/>
              <a:cxnLst/>
              <a:rect l="l" t="t" r="r" b="b"/>
              <a:pathLst>
                <a:path w="1141704" h="1198217">
                  <a:moveTo>
                    <a:pt x="0" y="0"/>
                  </a:moveTo>
                  <a:lnTo>
                    <a:pt x="1141704" y="0"/>
                  </a:lnTo>
                  <a:lnTo>
                    <a:pt x="1141704" y="1198217"/>
                  </a:lnTo>
                  <a:lnTo>
                    <a:pt x="0" y="1198217"/>
                  </a:lnTo>
                  <a:lnTo>
                    <a:pt x="0" y="0"/>
                  </a:lnTo>
                  <a:close/>
                </a:path>
              </a:pathLst>
            </a:custGeom>
            <a:blipFill>
              <a:blip r:embed="rId3"/>
              <a:stretch>
                <a:fillRect l="-2624" r="-2624"/>
              </a:stretch>
            </a:blipFill>
          </p:spPr>
        </p:sp>
        <p:sp>
          <p:nvSpPr>
            <p:cNvPr id="5" name="Freeform 5"/>
            <p:cNvSpPr/>
            <p:nvPr/>
          </p:nvSpPr>
          <p:spPr>
            <a:xfrm>
              <a:off x="19737644" y="237630"/>
              <a:ext cx="1588973" cy="1161546"/>
            </a:xfrm>
            <a:custGeom>
              <a:avLst/>
              <a:gdLst/>
              <a:ahLst/>
              <a:cxnLst/>
              <a:rect l="l" t="t" r="r" b="b"/>
              <a:pathLst>
                <a:path w="1588973" h="1161546">
                  <a:moveTo>
                    <a:pt x="0" y="0"/>
                  </a:moveTo>
                  <a:lnTo>
                    <a:pt x="1588973" y="0"/>
                  </a:lnTo>
                  <a:lnTo>
                    <a:pt x="1588973" y="1161545"/>
                  </a:lnTo>
                  <a:lnTo>
                    <a:pt x="0" y="1161545"/>
                  </a:lnTo>
                  <a:lnTo>
                    <a:pt x="0" y="0"/>
                  </a:lnTo>
                  <a:close/>
                </a:path>
              </a:pathLst>
            </a:custGeom>
            <a:blipFill>
              <a:blip r:embed="rId4"/>
              <a:stretch>
                <a:fillRect l="-9961" t="-27783" r="-11953" b="-38992"/>
              </a:stretch>
            </a:blipFill>
          </p:spPr>
        </p:sp>
        <p:sp>
          <p:nvSpPr>
            <p:cNvPr id="6" name="Freeform 6"/>
            <p:cNvSpPr/>
            <p:nvPr/>
          </p:nvSpPr>
          <p:spPr>
            <a:xfrm>
              <a:off x="20983875" y="237630"/>
              <a:ext cx="2687758" cy="1198217"/>
            </a:xfrm>
            <a:custGeom>
              <a:avLst/>
              <a:gdLst/>
              <a:ahLst/>
              <a:cxnLst/>
              <a:rect l="l" t="t" r="r" b="b"/>
              <a:pathLst>
                <a:path w="2687758" h="1198217">
                  <a:moveTo>
                    <a:pt x="0" y="0"/>
                  </a:moveTo>
                  <a:lnTo>
                    <a:pt x="2687758" y="0"/>
                  </a:lnTo>
                  <a:lnTo>
                    <a:pt x="2687758" y="1198217"/>
                  </a:lnTo>
                  <a:lnTo>
                    <a:pt x="0" y="1198217"/>
                  </a:lnTo>
                  <a:lnTo>
                    <a:pt x="0" y="0"/>
                  </a:lnTo>
                  <a:close/>
                </a:path>
              </a:pathLst>
            </a:custGeom>
            <a:blipFill>
              <a:blip r:embed="rId5"/>
              <a:stretch>
                <a:fillRect r="-15165" b="-13289"/>
              </a:stretch>
            </a:blipFill>
          </p:spPr>
        </p:sp>
      </p:grpSp>
      <p:sp>
        <p:nvSpPr>
          <p:cNvPr id="7" name="Freeform 7"/>
          <p:cNvSpPr/>
          <p:nvPr/>
        </p:nvSpPr>
        <p:spPr>
          <a:xfrm>
            <a:off x="-3507013" y="613634"/>
            <a:ext cx="13651751" cy="1989390"/>
          </a:xfrm>
          <a:custGeom>
            <a:avLst/>
            <a:gdLst/>
            <a:ahLst/>
            <a:cxnLst/>
            <a:rect l="l" t="t" r="r" b="b"/>
            <a:pathLst>
              <a:path w="13651751" h="1989390">
                <a:moveTo>
                  <a:pt x="0" y="0"/>
                </a:moveTo>
                <a:lnTo>
                  <a:pt x="13651751" y="0"/>
                </a:lnTo>
                <a:lnTo>
                  <a:pt x="13651751" y="1989389"/>
                </a:lnTo>
                <a:lnTo>
                  <a:pt x="0" y="1989389"/>
                </a:lnTo>
                <a:lnTo>
                  <a:pt x="0" y="0"/>
                </a:lnTo>
                <a:close/>
              </a:path>
            </a:pathLst>
          </a:custGeom>
          <a:blipFill>
            <a:blip r:embed="rId6"/>
            <a:stretch>
              <a:fillRect t="-180" b="-180"/>
            </a:stretch>
          </a:blipFill>
        </p:spPr>
      </p:sp>
      <p:grpSp>
        <p:nvGrpSpPr>
          <p:cNvPr id="8" name="Group 8"/>
          <p:cNvGrpSpPr/>
          <p:nvPr/>
        </p:nvGrpSpPr>
        <p:grpSpPr>
          <a:xfrm>
            <a:off x="-3312665" y="1182017"/>
            <a:ext cx="13263054" cy="1133461"/>
            <a:chOff x="0" y="0"/>
            <a:chExt cx="3610825" cy="308581"/>
          </a:xfrm>
        </p:grpSpPr>
        <p:sp>
          <p:nvSpPr>
            <p:cNvPr id="9" name="Freeform 9"/>
            <p:cNvSpPr/>
            <p:nvPr/>
          </p:nvSpPr>
          <p:spPr>
            <a:xfrm>
              <a:off x="0" y="0"/>
              <a:ext cx="3610825" cy="308581"/>
            </a:xfrm>
            <a:custGeom>
              <a:avLst/>
              <a:gdLst/>
              <a:ahLst/>
              <a:cxnLst/>
              <a:rect l="l" t="t" r="r" b="b"/>
              <a:pathLst>
                <a:path w="3610825" h="308581">
                  <a:moveTo>
                    <a:pt x="3407625" y="0"/>
                  </a:moveTo>
                  <a:cubicBezTo>
                    <a:pt x="3519849" y="0"/>
                    <a:pt x="3610825" y="69078"/>
                    <a:pt x="3610825" y="154291"/>
                  </a:cubicBezTo>
                  <a:cubicBezTo>
                    <a:pt x="3610825" y="239503"/>
                    <a:pt x="3519849" y="308581"/>
                    <a:pt x="3407625" y="308581"/>
                  </a:cubicBezTo>
                  <a:lnTo>
                    <a:pt x="203200" y="308581"/>
                  </a:lnTo>
                  <a:cubicBezTo>
                    <a:pt x="90976" y="308581"/>
                    <a:pt x="0" y="239503"/>
                    <a:pt x="0" y="154291"/>
                  </a:cubicBezTo>
                  <a:cubicBezTo>
                    <a:pt x="0" y="69078"/>
                    <a:pt x="90976" y="0"/>
                    <a:pt x="203200" y="0"/>
                  </a:cubicBezTo>
                  <a:close/>
                </a:path>
              </a:pathLst>
            </a:custGeom>
            <a:solidFill>
              <a:srgbClr val="FFFFFF"/>
            </a:solidFill>
          </p:spPr>
        </p:sp>
        <p:sp>
          <p:nvSpPr>
            <p:cNvPr id="10" name="TextBox 10"/>
            <p:cNvSpPr txBox="1"/>
            <p:nvPr/>
          </p:nvSpPr>
          <p:spPr>
            <a:xfrm>
              <a:off x="0" y="-28575"/>
              <a:ext cx="3610825" cy="337156"/>
            </a:xfrm>
            <a:prstGeom prst="rect">
              <a:avLst/>
            </a:prstGeom>
          </p:spPr>
          <p:txBody>
            <a:bodyPr lIns="50800" tIns="50800" rIns="50800" bIns="50800" rtlCol="0" anchor="ctr"/>
            <a:lstStyle/>
            <a:p>
              <a:pPr algn="ctr">
                <a:lnSpc>
                  <a:spcPts val="1885"/>
                </a:lnSpc>
              </a:pPr>
              <a:endParaRPr/>
            </a:p>
          </p:txBody>
        </p:sp>
      </p:grpSp>
      <p:sp>
        <p:nvSpPr>
          <p:cNvPr id="11" name="Freeform 11"/>
          <p:cNvSpPr/>
          <p:nvPr/>
        </p:nvSpPr>
        <p:spPr>
          <a:xfrm>
            <a:off x="9653261" y="3819081"/>
            <a:ext cx="8055861" cy="4464822"/>
          </a:xfrm>
          <a:custGeom>
            <a:avLst/>
            <a:gdLst/>
            <a:ahLst/>
            <a:cxnLst/>
            <a:rect l="l" t="t" r="r" b="b"/>
            <a:pathLst>
              <a:path w="8055861" h="4464822">
                <a:moveTo>
                  <a:pt x="0" y="0"/>
                </a:moveTo>
                <a:lnTo>
                  <a:pt x="8055861" y="0"/>
                </a:lnTo>
                <a:lnTo>
                  <a:pt x="8055861" y="4464823"/>
                </a:lnTo>
                <a:lnTo>
                  <a:pt x="0" y="4464823"/>
                </a:lnTo>
                <a:lnTo>
                  <a:pt x="0" y="0"/>
                </a:lnTo>
                <a:close/>
              </a:path>
            </a:pathLst>
          </a:custGeom>
          <a:blipFill>
            <a:blip r:embed="rId7"/>
            <a:stretch>
              <a:fillRect/>
            </a:stretch>
          </a:blipFill>
        </p:spPr>
      </p:sp>
      <p:sp>
        <p:nvSpPr>
          <p:cNvPr id="12" name="TextBox 12"/>
          <p:cNvSpPr txBox="1"/>
          <p:nvPr/>
        </p:nvSpPr>
        <p:spPr>
          <a:xfrm>
            <a:off x="342874" y="1267742"/>
            <a:ext cx="9310387" cy="1047736"/>
          </a:xfrm>
          <a:prstGeom prst="rect">
            <a:avLst/>
          </a:prstGeom>
        </p:spPr>
        <p:txBody>
          <a:bodyPr lIns="0" tIns="0" rIns="0" bIns="0" rtlCol="0" anchor="t">
            <a:spAutoFit/>
          </a:bodyPr>
          <a:lstStyle/>
          <a:p>
            <a:pPr algn="l">
              <a:lnSpc>
                <a:spcPts val="8024"/>
              </a:lnSpc>
            </a:pPr>
            <a:r>
              <a:rPr lang="en-US" sz="7499">
                <a:solidFill>
                  <a:srgbClr val="438E20"/>
                </a:solidFill>
                <a:latin typeface="Roboto Bold"/>
                <a:ea typeface="Roboto Bold"/>
                <a:cs typeface="Roboto Bold"/>
                <a:sym typeface="Roboto Bold"/>
              </a:rPr>
              <a:t>4.Xây dựng mô hình </a:t>
            </a:r>
          </a:p>
        </p:txBody>
      </p:sp>
      <p:sp>
        <p:nvSpPr>
          <p:cNvPr id="13" name="TextBox 13"/>
          <p:cNvSpPr txBox="1"/>
          <p:nvPr/>
        </p:nvSpPr>
        <p:spPr>
          <a:xfrm>
            <a:off x="1028700" y="3763257"/>
            <a:ext cx="7871933" cy="516890"/>
          </a:xfrm>
          <a:prstGeom prst="rect">
            <a:avLst/>
          </a:prstGeom>
        </p:spPr>
        <p:txBody>
          <a:bodyPr lIns="0" tIns="0" rIns="0" bIns="0" rtlCol="0" anchor="t">
            <a:spAutoFit/>
          </a:bodyPr>
          <a:lstStyle/>
          <a:p>
            <a:pPr algn="l">
              <a:lnSpc>
                <a:spcPts val="3879"/>
              </a:lnSpc>
            </a:pPr>
            <a:r>
              <a:rPr lang="en-US" sz="3999" b="1">
                <a:solidFill>
                  <a:srgbClr val="000000"/>
                </a:solidFill>
                <a:latin typeface="Roboto Slab" panose="020B0604020202020204" charset="0"/>
                <a:ea typeface="Roboto Slab" panose="020B0604020202020204" charset="0"/>
                <a:cs typeface="Ruda Heavy"/>
                <a:sym typeface="Ruda Heavy"/>
              </a:rPr>
              <a:t>b. Đặc điểm xây dựng</a:t>
            </a:r>
          </a:p>
        </p:txBody>
      </p:sp>
      <p:sp>
        <p:nvSpPr>
          <p:cNvPr id="14" name="TextBox 14"/>
          <p:cNvSpPr txBox="1"/>
          <p:nvPr/>
        </p:nvSpPr>
        <p:spPr>
          <a:xfrm>
            <a:off x="699123" y="2997391"/>
            <a:ext cx="11151014" cy="516890"/>
          </a:xfrm>
          <a:prstGeom prst="rect">
            <a:avLst/>
          </a:prstGeom>
        </p:spPr>
        <p:txBody>
          <a:bodyPr lIns="0" tIns="0" rIns="0" bIns="0" rtlCol="0" anchor="t">
            <a:spAutoFit/>
          </a:bodyPr>
          <a:lstStyle/>
          <a:p>
            <a:pPr algn="l">
              <a:lnSpc>
                <a:spcPts val="3879"/>
              </a:lnSpc>
            </a:pPr>
            <a:r>
              <a:rPr lang="en-US" sz="3999">
                <a:solidFill>
                  <a:srgbClr val="000000"/>
                </a:solidFill>
                <a:latin typeface="Ruda Heavy"/>
                <a:ea typeface="Ruda Heavy"/>
                <a:cs typeface="Ruda Heavy"/>
                <a:sym typeface="Ruda Heavy"/>
              </a:rPr>
              <a:t>4.6. Mô hình Feedforward Neural Network</a:t>
            </a:r>
          </a:p>
        </p:txBody>
      </p:sp>
      <p:sp>
        <p:nvSpPr>
          <p:cNvPr id="15" name="TextBox 15"/>
          <p:cNvSpPr txBox="1"/>
          <p:nvPr/>
        </p:nvSpPr>
        <p:spPr>
          <a:xfrm>
            <a:off x="699123" y="4280147"/>
            <a:ext cx="10071895" cy="4223385"/>
          </a:xfrm>
          <a:prstGeom prst="rect">
            <a:avLst/>
          </a:prstGeom>
        </p:spPr>
        <p:txBody>
          <a:bodyPr lIns="0" tIns="0" rIns="0" bIns="0" rtlCol="0" anchor="t">
            <a:spAutoFit/>
          </a:bodyPr>
          <a:lstStyle/>
          <a:p>
            <a:pPr algn="l">
              <a:lnSpc>
                <a:spcPts val="6870"/>
              </a:lnSpc>
            </a:pPr>
            <a:r>
              <a:rPr lang="en-US" sz="3000">
                <a:solidFill>
                  <a:srgbClr val="000000"/>
                </a:solidFill>
                <a:latin typeface="Faustina"/>
                <a:ea typeface="Faustina"/>
                <a:cs typeface="Faustina"/>
                <a:sym typeface="Faustina"/>
              </a:rPr>
              <a:t>Trong mô hình FNN chúng ta xây dựng :</a:t>
            </a:r>
          </a:p>
          <a:p>
            <a:pPr algn="l">
              <a:lnSpc>
                <a:spcPts val="6870"/>
              </a:lnSpc>
            </a:pPr>
            <a:r>
              <a:rPr lang="en-US" sz="3000">
                <a:solidFill>
                  <a:srgbClr val="000000"/>
                </a:solidFill>
                <a:latin typeface="Faustina"/>
                <a:ea typeface="Faustina"/>
                <a:cs typeface="Faustina"/>
                <a:sym typeface="Faustina"/>
              </a:rPr>
              <a:t>- </a:t>
            </a:r>
            <a:r>
              <a:rPr lang="en-US" sz="3000">
                <a:solidFill>
                  <a:srgbClr val="000000"/>
                </a:solidFill>
                <a:latin typeface="Faustina Bold"/>
                <a:ea typeface="Faustina Bold"/>
                <a:cs typeface="Faustina Bold"/>
                <a:sym typeface="Faustina Bold"/>
              </a:rPr>
              <a:t>Lớp input</a:t>
            </a:r>
          </a:p>
          <a:p>
            <a:pPr algn="l">
              <a:lnSpc>
                <a:spcPts val="6870"/>
              </a:lnSpc>
            </a:pPr>
            <a:r>
              <a:rPr lang="en-US" sz="3000">
                <a:solidFill>
                  <a:srgbClr val="000000"/>
                </a:solidFill>
                <a:latin typeface="Faustina"/>
                <a:ea typeface="Faustina"/>
                <a:cs typeface="Faustina"/>
                <a:sym typeface="Faustina"/>
              </a:rPr>
              <a:t>- </a:t>
            </a:r>
            <a:r>
              <a:rPr lang="en-US" sz="3000">
                <a:solidFill>
                  <a:srgbClr val="000000"/>
                </a:solidFill>
                <a:latin typeface="Faustina Bold"/>
                <a:ea typeface="Faustina Bold"/>
                <a:cs typeface="Faustina Bold"/>
                <a:sym typeface="Faustina Bold"/>
              </a:rPr>
              <a:t>Lớp ẩn 1</a:t>
            </a:r>
            <a:r>
              <a:rPr lang="en-US" sz="3000">
                <a:solidFill>
                  <a:srgbClr val="000000"/>
                </a:solidFill>
                <a:latin typeface="Faustina"/>
                <a:ea typeface="Faustina"/>
                <a:cs typeface="Faustina"/>
                <a:sym typeface="Faustina"/>
              </a:rPr>
              <a:t>: 100 nút noron, hàm kích hoạt ReLU. </a:t>
            </a:r>
          </a:p>
          <a:p>
            <a:pPr algn="l">
              <a:lnSpc>
                <a:spcPts val="6870"/>
              </a:lnSpc>
            </a:pPr>
            <a:r>
              <a:rPr lang="en-US" sz="3000">
                <a:solidFill>
                  <a:srgbClr val="000000"/>
                </a:solidFill>
                <a:latin typeface="Faustina"/>
                <a:ea typeface="Faustina"/>
                <a:cs typeface="Faustina"/>
                <a:sym typeface="Faustina"/>
              </a:rPr>
              <a:t>- </a:t>
            </a:r>
            <a:r>
              <a:rPr lang="en-US" sz="3000">
                <a:solidFill>
                  <a:srgbClr val="000000"/>
                </a:solidFill>
                <a:latin typeface="Faustina Bold"/>
                <a:ea typeface="Faustina Bold"/>
                <a:cs typeface="Faustina Bold"/>
                <a:sym typeface="Faustina Bold"/>
              </a:rPr>
              <a:t>Lớp ẩn 2</a:t>
            </a:r>
            <a:r>
              <a:rPr lang="en-US" sz="3000">
                <a:solidFill>
                  <a:srgbClr val="000000"/>
                </a:solidFill>
                <a:latin typeface="Faustina"/>
                <a:ea typeface="Faustina"/>
                <a:cs typeface="Faustina"/>
                <a:sym typeface="Faustina"/>
              </a:rPr>
              <a:t>: 50 nút noron, hàm kích hoạt ReLU.</a:t>
            </a:r>
          </a:p>
          <a:p>
            <a:pPr algn="l">
              <a:lnSpc>
                <a:spcPts val="6870"/>
              </a:lnSpc>
            </a:pPr>
            <a:r>
              <a:rPr lang="en-US" sz="3000">
                <a:solidFill>
                  <a:srgbClr val="000000"/>
                </a:solidFill>
                <a:latin typeface="Faustina"/>
                <a:ea typeface="Faustina"/>
                <a:cs typeface="Faustina"/>
                <a:sym typeface="Faustina"/>
              </a:rPr>
              <a:t>- </a:t>
            </a:r>
            <a:r>
              <a:rPr lang="en-US" sz="3000">
                <a:solidFill>
                  <a:srgbClr val="000000"/>
                </a:solidFill>
                <a:latin typeface="Faustina Bold"/>
                <a:ea typeface="Faustina Bold"/>
                <a:cs typeface="Faustina Bold"/>
                <a:sym typeface="Faustina Bold"/>
              </a:rPr>
              <a:t>Lớp output</a:t>
            </a:r>
            <a:r>
              <a:rPr lang="en-US" sz="3000">
                <a:solidFill>
                  <a:srgbClr val="000000"/>
                </a:solidFill>
                <a:latin typeface="Faustina"/>
                <a:ea typeface="Faustina"/>
                <a:cs typeface="Faustina"/>
                <a:sym typeface="Faustina"/>
              </a:rPr>
              <a:t>: giá trị output là nhị phân, hàm kích hoạt Sigmoid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p:nvPr/>
        </p:nvGrpSpPr>
        <p:grpSpPr>
          <a:xfrm>
            <a:off x="342874" y="-13920"/>
            <a:ext cx="17753725" cy="1255108"/>
            <a:chOff x="0" y="0"/>
            <a:chExt cx="23671633" cy="1673477"/>
          </a:xfrm>
        </p:grpSpPr>
        <p:sp>
          <p:nvSpPr>
            <p:cNvPr id="3" name="Freeform 3"/>
            <p:cNvSpPr/>
            <p:nvPr/>
          </p:nvSpPr>
          <p:spPr>
            <a:xfrm>
              <a:off x="933779" y="0"/>
              <a:ext cx="2479972" cy="1673477"/>
            </a:xfrm>
            <a:custGeom>
              <a:avLst/>
              <a:gdLst/>
              <a:ahLst/>
              <a:cxnLst/>
              <a:rect l="l" t="t" r="r" b="b"/>
              <a:pathLst>
                <a:path w="2479972" h="1673477">
                  <a:moveTo>
                    <a:pt x="0" y="0"/>
                  </a:moveTo>
                  <a:lnTo>
                    <a:pt x="2479972" y="0"/>
                  </a:lnTo>
                  <a:lnTo>
                    <a:pt x="2479972" y="1673477"/>
                  </a:lnTo>
                  <a:lnTo>
                    <a:pt x="0" y="1673477"/>
                  </a:lnTo>
                  <a:lnTo>
                    <a:pt x="0" y="0"/>
                  </a:lnTo>
                  <a:close/>
                </a:path>
              </a:pathLst>
            </a:custGeom>
            <a:blipFill>
              <a:blip r:embed="rId2"/>
              <a:stretch>
                <a:fillRect/>
              </a:stretch>
            </a:blipFill>
          </p:spPr>
        </p:sp>
        <p:sp>
          <p:nvSpPr>
            <p:cNvPr id="4" name="Freeform 4"/>
            <p:cNvSpPr/>
            <p:nvPr/>
          </p:nvSpPr>
          <p:spPr>
            <a:xfrm>
              <a:off x="0" y="200958"/>
              <a:ext cx="1141704" cy="1198217"/>
            </a:xfrm>
            <a:custGeom>
              <a:avLst/>
              <a:gdLst/>
              <a:ahLst/>
              <a:cxnLst/>
              <a:rect l="l" t="t" r="r" b="b"/>
              <a:pathLst>
                <a:path w="1141704" h="1198217">
                  <a:moveTo>
                    <a:pt x="0" y="0"/>
                  </a:moveTo>
                  <a:lnTo>
                    <a:pt x="1141704" y="0"/>
                  </a:lnTo>
                  <a:lnTo>
                    <a:pt x="1141704" y="1198217"/>
                  </a:lnTo>
                  <a:lnTo>
                    <a:pt x="0" y="1198217"/>
                  </a:lnTo>
                  <a:lnTo>
                    <a:pt x="0" y="0"/>
                  </a:lnTo>
                  <a:close/>
                </a:path>
              </a:pathLst>
            </a:custGeom>
            <a:blipFill>
              <a:blip r:embed="rId3"/>
              <a:stretch>
                <a:fillRect l="-2624" r="-2624"/>
              </a:stretch>
            </a:blipFill>
          </p:spPr>
        </p:sp>
        <p:sp>
          <p:nvSpPr>
            <p:cNvPr id="5" name="Freeform 5"/>
            <p:cNvSpPr/>
            <p:nvPr/>
          </p:nvSpPr>
          <p:spPr>
            <a:xfrm>
              <a:off x="19737644" y="237630"/>
              <a:ext cx="1588973" cy="1161546"/>
            </a:xfrm>
            <a:custGeom>
              <a:avLst/>
              <a:gdLst/>
              <a:ahLst/>
              <a:cxnLst/>
              <a:rect l="l" t="t" r="r" b="b"/>
              <a:pathLst>
                <a:path w="1588973" h="1161546">
                  <a:moveTo>
                    <a:pt x="0" y="0"/>
                  </a:moveTo>
                  <a:lnTo>
                    <a:pt x="1588973" y="0"/>
                  </a:lnTo>
                  <a:lnTo>
                    <a:pt x="1588973" y="1161545"/>
                  </a:lnTo>
                  <a:lnTo>
                    <a:pt x="0" y="1161545"/>
                  </a:lnTo>
                  <a:lnTo>
                    <a:pt x="0" y="0"/>
                  </a:lnTo>
                  <a:close/>
                </a:path>
              </a:pathLst>
            </a:custGeom>
            <a:blipFill>
              <a:blip r:embed="rId4"/>
              <a:stretch>
                <a:fillRect l="-9961" t="-27783" r="-11953" b="-38992"/>
              </a:stretch>
            </a:blipFill>
          </p:spPr>
        </p:sp>
        <p:sp>
          <p:nvSpPr>
            <p:cNvPr id="6" name="Freeform 6"/>
            <p:cNvSpPr/>
            <p:nvPr/>
          </p:nvSpPr>
          <p:spPr>
            <a:xfrm>
              <a:off x="20983875" y="237630"/>
              <a:ext cx="2687758" cy="1198217"/>
            </a:xfrm>
            <a:custGeom>
              <a:avLst/>
              <a:gdLst/>
              <a:ahLst/>
              <a:cxnLst/>
              <a:rect l="l" t="t" r="r" b="b"/>
              <a:pathLst>
                <a:path w="2687758" h="1198217">
                  <a:moveTo>
                    <a:pt x="0" y="0"/>
                  </a:moveTo>
                  <a:lnTo>
                    <a:pt x="2687758" y="0"/>
                  </a:lnTo>
                  <a:lnTo>
                    <a:pt x="2687758" y="1198217"/>
                  </a:lnTo>
                  <a:lnTo>
                    <a:pt x="0" y="1198217"/>
                  </a:lnTo>
                  <a:lnTo>
                    <a:pt x="0" y="0"/>
                  </a:lnTo>
                  <a:close/>
                </a:path>
              </a:pathLst>
            </a:custGeom>
            <a:blipFill>
              <a:blip r:embed="rId5"/>
              <a:stretch>
                <a:fillRect r="-15165" b="-13289"/>
              </a:stretch>
            </a:blipFill>
          </p:spPr>
        </p:sp>
      </p:grpSp>
      <p:sp>
        <p:nvSpPr>
          <p:cNvPr id="7" name="Freeform 7"/>
          <p:cNvSpPr/>
          <p:nvPr/>
        </p:nvSpPr>
        <p:spPr>
          <a:xfrm>
            <a:off x="-3507013" y="613634"/>
            <a:ext cx="13651751" cy="1989390"/>
          </a:xfrm>
          <a:custGeom>
            <a:avLst/>
            <a:gdLst/>
            <a:ahLst/>
            <a:cxnLst/>
            <a:rect l="l" t="t" r="r" b="b"/>
            <a:pathLst>
              <a:path w="13651751" h="1989390">
                <a:moveTo>
                  <a:pt x="0" y="0"/>
                </a:moveTo>
                <a:lnTo>
                  <a:pt x="13651751" y="0"/>
                </a:lnTo>
                <a:lnTo>
                  <a:pt x="13651751" y="1989389"/>
                </a:lnTo>
                <a:lnTo>
                  <a:pt x="0" y="1989389"/>
                </a:lnTo>
                <a:lnTo>
                  <a:pt x="0" y="0"/>
                </a:lnTo>
                <a:close/>
              </a:path>
            </a:pathLst>
          </a:custGeom>
          <a:blipFill>
            <a:blip r:embed="rId6"/>
            <a:stretch>
              <a:fillRect t="-180" b="-180"/>
            </a:stretch>
          </a:blipFill>
        </p:spPr>
      </p:sp>
      <p:grpSp>
        <p:nvGrpSpPr>
          <p:cNvPr id="8" name="Group 8"/>
          <p:cNvGrpSpPr/>
          <p:nvPr/>
        </p:nvGrpSpPr>
        <p:grpSpPr>
          <a:xfrm>
            <a:off x="-3312665" y="1182017"/>
            <a:ext cx="13263054" cy="1133461"/>
            <a:chOff x="0" y="0"/>
            <a:chExt cx="3610825" cy="308581"/>
          </a:xfrm>
        </p:grpSpPr>
        <p:sp>
          <p:nvSpPr>
            <p:cNvPr id="9" name="Freeform 9"/>
            <p:cNvSpPr/>
            <p:nvPr/>
          </p:nvSpPr>
          <p:spPr>
            <a:xfrm>
              <a:off x="0" y="0"/>
              <a:ext cx="3610825" cy="308581"/>
            </a:xfrm>
            <a:custGeom>
              <a:avLst/>
              <a:gdLst/>
              <a:ahLst/>
              <a:cxnLst/>
              <a:rect l="l" t="t" r="r" b="b"/>
              <a:pathLst>
                <a:path w="3610825" h="308581">
                  <a:moveTo>
                    <a:pt x="3407625" y="0"/>
                  </a:moveTo>
                  <a:cubicBezTo>
                    <a:pt x="3519849" y="0"/>
                    <a:pt x="3610825" y="69078"/>
                    <a:pt x="3610825" y="154291"/>
                  </a:cubicBezTo>
                  <a:cubicBezTo>
                    <a:pt x="3610825" y="239503"/>
                    <a:pt x="3519849" y="308581"/>
                    <a:pt x="3407625" y="308581"/>
                  </a:cubicBezTo>
                  <a:lnTo>
                    <a:pt x="203200" y="308581"/>
                  </a:lnTo>
                  <a:cubicBezTo>
                    <a:pt x="90976" y="308581"/>
                    <a:pt x="0" y="239503"/>
                    <a:pt x="0" y="154291"/>
                  </a:cubicBezTo>
                  <a:cubicBezTo>
                    <a:pt x="0" y="69078"/>
                    <a:pt x="90976" y="0"/>
                    <a:pt x="203200" y="0"/>
                  </a:cubicBezTo>
                  <a:close/>
                </a:path>
              </a:pathLst>
            </a:custGeom>
            <a:solidFill>
              <a:srgbClr val="FFFFFF"/>
            </a:solidFill>
          </p:spPr>
        </p:sp>
        <p:sp>
          <p:nvSpPr>
            <p:cNvPr id="10" name="TextBox 10"/>
            <p:cNvSpPr txBox="1"/>
            <p:nvPr/>
          </p:nvSpPr>
          <p:spPr>
            <a:xfrm>
              <a:off x="0" y="-28575"/>
              <a:ext cx="3610825" cy="337156"/>
            </a:xfrm>
            <a:prstGeom prst="rect">
              <a:avLst/>
            </a:prstGeom>
          </p:spPr>
          <p:txBody>
            <a:bodyPr lIns="50800" tIns="50800" rIns="50800" bIns="50800" rtlCol="0" anchor="ctr"/>
            <a:lstStyle/>
            <a:p>
              <a:pPr algn="ctr">
                <a:lnSpc>
                  <a:spcPts val="1885"/>
                </a:lnSpc>
              </a:pPr>
              <a:endParaRPr/>
            </a:p>
          </p:txBody>
        </p:sp>
      </p:grpSp>
      <p:sp>
        <p:nvSpPr>
          <p:cNvPr id="11" name="Freeform 11"/>
          <p:cNvSpPr/>
          <p:nvPr/>
        </p:nvSpPr>
        <p:spPr>
          <a:xfrm>
            <a:off x="6665614" y="3569654"/>
            <a:ext cx="11430986" cy="698498"/>
          </a:xfrm>
          <a:custGeom>
            <a:avLst/>
            <a:gdLst/>
            <a:ahLst/>
            <a:cxnLst/>
            <a:rect l="l" t="t" r="r" b="b"/>
            <a:pathLst>
              <a:path w="11430986" h="698498">
                <a:moveTo>
                  <a:pt x="0" y="0"/>
                </a:moveTo>
                <a:lnTo>
                  <a:pt x="11430985" y="0"/>
                </a:lnTo>
                <a:lnTo>
                  <a:pt x="11430985" y="698499"/>
                </a:lnTo>
                <a:lnTo>
                  <a:pt x="0" y="698499"/>
                </a:lnTo>
                <a:lnTo>
                  <a:pt x="0" y="0"/>
                </a:lnTo>
                <a:close/>
              </a:path>
            </a:pathLst>
          </a:custGeom>
          <a:blipFill>
            <a:blip r:embed="rId7"/>
            <a:stretch>
              <a:fillRect r="-1674" b="-18961"/>
            </a:stretch>
          </a:blipFill>
          <a:ln w="19050" cap="sq">
            <a:solidFill>
              <a:srgbClr val="000000"/>
            </a:solidFill>
            <a:prstDash val="sysDot"/>
            <a:miter/>
          </a:ln>
        </p:spPr>
      </p:sp>
      <p:sp>
        <p:nvSpPr>
          <p:cNvPr id="12" name="Freeform 12"/>
          <p:cNvSpPr/>
          <p:nvPr/>
        </p:nvSpPr>
        <p:spPr>
          <a:xfrm>
            <a:off x="9653261" y="5578463"/>
            <a:ext cx="8443338" cy="3908763"/>
          </a:xfrm>
          <a:custGeom>
            <a:avLst/>
            <a:gdLst/>
            <a:ahLst/>
            <a:cxnLst/>
            <a:rect l="l" t="t" r="r" b="b"/>
            <a:pathLst>
              <a:path w="8443338" h="3908763">
                <a:moveTo>
                  <a:pt x="0" y="0"/>
                </a:moveTo>
                <a:lnTo>
                  <a:pt x="8443338" y="0"/>
                </a:lnTo>
                <a:lnTo>
                  <a:pt x="8443338" y="3908763"/>
                </a:lnTo>
                <a:lnTo>
                  <a:pt x="0" y="3908763"/>
                </a:lnTo>
                <a:lnTo>
                  <a:pt x="0" y="0"/>
                </a:lnTo>
                <a:close/>
              </a:path>
            </a:pathLst>
          </a:custGeom>
          <a:blipFill>
            <a:blip r:embed="rId8"/>
            <a:stretch>
              <a:fillRect/>
            </a:stretch>
          </a:blipFill>
        </p:spPr>
      </p:sp>
      <p:sp>
        <p:nvSpPr>
          <p:cNvPr id="13" name="Freeform 13"/>
          <p:cNvSpPr/>
          <p:nvPr/>
        </p:nvSpPr>
        <p:spPr>
          <a:xfrm rot="10678136">
            <a:off x="13772910" y="4299752"/>
            <a:ext cx="1128618" cy="1259108"/>
          </a:xfrm>
          <a:custGeom>
            <a:avLst/>
            <a:gdLst/>
            <a:ahLst/>
            <a:cxnLst/>
            <a:rect l="l" t="t" r="r" b="b"/>
            <a:pathLst>
              <a:path w="1128618" h="1259108">
                <a:moveTo>
                  <a:pt x="0" y="0"/>
                </a:moveTo>
                <a:lnTo>
                  <a:pt x="1128618" y="0"/>
                </a:lnTo>
                <a:lnTo>
                  <a:pt x="1128618" y="1259107"/>
                </a:lnTo>
                <a:lnTo>
                  <a:pt x="0" y="12591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342874" y="1267742"/>
            <a:ext cx="9310387" cy="1047736"/>
          </a:xfrm>
          <a:prstGeom prst="rect">
            <a:avLst/>
          </a:prstGeom>
        </p:spPr>
        <p:txBody>
          <a:bodyPr lIns="0" tIns="0" rIns="0" bIns="0" rtlCol="0" anchor="t">
            <a:spAutoFit/>
          </a:bodyPr>
          <a:lstStyle/>
          <a:p>
            <a:pPr algn="l">
              <a:lnSpc>
                <a:spcPts val="8024"/>
              </a:lnSpc>
            </a:pPr>
            <a:r>
              <a:rPr lang="en-US" sz="7499">
                <a:solidFill>
                  <a:srgbClr val="438E20"/>
                </a:solidFill>
                <a:latin typeface="Roboto Bold"/>
                <a:ea typeface="Roboto Bold"/>
                <a:cs typeface="Roboto Bold"/>
                <a:sym typeface="Roboto Bold"/>
              </a:rPr>
              <a:t>4.Xây dựng mô hình </a:t>
            </a:r>
          </a:p>
        </p:txBody>
      </p:sp>
      <p:sp>
        <p:nvSpPr>
          <p:cNvPr id="15" name="TextBox 15"/>
          <p:cNvSpPr txBox="1"/>
          <p:nvPr/>
        </p:nvSpPr>
        <p:spPr>
          <a:xfrm>
            <a:off x="1028700" y="3763257"/>
            <a:ext cx="7871933" cy="516890"/>
          </a:xfrm>
          <a:prstGeom prst="rect">
            <a:avLst/>
          </a:prstGeom>
        </p:spPr>
        <p:txBody>
          <a:bodyPr lIns="0" tIns="0" rIns="0" bIns="0" rtlCol="0" anchor="t">
            <a:spAutoFit/>
          </a:bodyPr>
          <a:lstStyle/>
          <a:p>
            <a:pPr algn="l">
              <a:lnSpc>
                <a:spcPts val="3879"/>
              </a:lnSpc>
            </a:pPr>
            <a:r>
              <a:rPr lang="en-US" sz="3999" b="1">
                <a:solidFill>
                  <a:srgbClr val="000000"/>
                </a:solidFill>
                <a:latin typeface="Roboto Slab" panose="020B0604020202020204" charset="0"/>
                <a:ea typeface="Roboto Slab" panose="020B0604020202020204" charset="0"/>
                <a:cs typeface="Ruda Heavy"/>
                <a:sym typeface="Ruda Heavy"/>
              </a:rPr>
              <a:t>b. Đặc điểm xây dựng</a:t>
            </a:r>
          </a:p>
        </p:txBody>
      </p:sp>
      <p:sp>
        <p:nvSpPr>
          <p:cNvPr id="16" name="TextBox 16"/>
          <p:cNvSpPr txBox="1"/>
          <p:nvPr/>
        </p:nvSpPr>
        <p:spPr>
          <a:xfrm>
            <a:off x="699123" y="2997391"/>
            <a:ext cx="11151014" cy="516890"/>
          </a:xfrm>
          <a:prstGeom prst="rect">
            <a:avLst/>
          </a:prstGeom>
        </p:spPr>
        <p:txBody>
          <a:bodyPr lIns="0" tIns="0" rIns="0" bIns="0" rtlCol="0" anchor="t">
            <a:spAutoFit/>
          </a:bodyPr>
          <a:lstStyle/>
          <a:p>
            <a:pPr algn="l">
              <a:lnSpc>
                <a:spcPts val="3879"/>
              </a:lnSpc>
            </a:pPr>
            <a:r>
              <a:rPr lang="en-US" sz="3999">
                <a:solidFill>
                  <a:srgbClr val="000000"/>
                </a:solidFill>
                <a:latin typeface="Ruda Heavy"/>
                <a:ea typeface="Ruda Heavy"/>
                <a:cs typeface="Ruda Heavy"/>
                <a:sym typeface="Ruda Heavy"/>
              </a:rPr>
              <a:t>4.6. Mô hình Feedforward Neural Network</a:t>
            </a:r>
          </a:p>
        </p:txBody>
      </p:sp>
      <p:sp>
        <p:nvSpPr>
          <p:cNvPr id="17" name="TextBox 17"/>
          <p:cNvSpPr txBox="1"/>
          <p:nvPr/>
        </p:nvSpPr>
        <p:spPr>
          <a:xfrm>
            <a:off x="699123" y="4327772"/>
            <a:ext cx="8954138" cy="5515670"/>
          </a:xfrm>
          <a:prstGeom prst="rect">
            <a:avLst/>
          </a:prstGeom>
        </p:spPr>
        <p:txBody>
          <a:bodyPr lIns="0" tIns="0" rIns="0" bIns="0" rtlCol="0" anchor="t">
            <a:spAutoFit/>
          </a:bodyPr>
          <a:lstStyle/>
          <a:p>
            <a:pPr algn="l">
              <a:lnSpc>
                <a:spcPts val="4703"/>
              </a:lnSpc>
            </a:pPr>
            <a:r>
              <a:rPr lang="en-US" sz="2903">
                <a:solidFill>
                  <a:srgbClr val="000000"/>
                </a:solidFill>
                <a:latin typeface="Faustina"/>
                <a:ea typeface="Faustina"/>
                <a:cs typeface="Faustina"/>
                <a:sym typeface="Faustina"/>
              </a:rPr>
              <a:t>Trong quá trình huấn luyện mô hình chúng ta sử dụng:</a:t>
            </a:r>
          </a:p>
          <a:p>
            <a:pPr marL="626897" lvl="1" indent="-313449" algn="l">
              <a:lnSpc>
                <a:spcPts val="4703"/>
              </a:lnSpc>
              <a:buFont typeface="Arial"/>
              <a:buChar char="•"/>
            </a:pPr>
            <a:r>
              <a:rPr lang="en-US" sz="2903">
                <a:solidFill>
                  <a:srgbClr val="000000"/>
                </a:solidFill>
                <a:latin typeface="Faustina Bold"/>
                <a:ea typeface="Faustina Bold"/>
                <a:cs typeface="Faustina Bold"/>
                <a:sym typeface="Faustina Bold"/>
              </a:rPr>
              <a:t>EarlyStopping</a:t>
            </a:r>
            <a:r>
              <a:rPr lang="en-US" sz="2903">
                <a:solidFill>
                  <a:srgbClr val="000000"/>
                </a:solidFill>
                <a:latin typeface="Faustina"/>
                <a:ea typeface="Faustina"/>
                <a:cs typeface="Faustina"/>
                <a:sym typeface="Faustina"/>
              </a:rPr>
              <a:t> để giảm thiểu thời gian huấn luyện:</a:t>
            </a:r>
          </a:p>
          <a:p>
            <a:pPr algn="l">
              <a:lnSpc>
                <a:spcPts val="4703"/>
              </a:lnSpc>
            </a:pPr>
            <a:r>
              <a:rPr lang="en-US" sz="2903">
                <a:solidFill>
                  <a:srgbClr val="000000"/>
                </a:solidFill>
                <a:latin typeface="Faustina"/>
                <a:ea typeface="Faustina"/>
                <a:cs typeface="Faustina"/>
                <a:sym typeface="Faustina"/>
              </a:rPr>
              <a:t>            - </a:t>
            </a:r>
            <a:r>
              <a:rPr lang="en-US" sz="2903">
                <a:solidFill>
                  <a:srgbClr val="000000"/>
                </a:solidFill>
                <a:latin typeface="Faustina Bold"/>
                <a:ea typeface="Faustina Bold"/>
                <a:cs typeface="Faustina Bold"/>
                <a:sym typeface="Faustina Bold"/>
              </a:rPr>
              <a:t>omonitor</a:t>
            </a:r>
            <a:r>
              <a:rPr lang="en-US" sz="2903">
                <a:solidFill>
                  <a:srgbClr val="000000"/>
                </a:solidFill>
                <a:latin typeface="Faustina"/>
                <a:ea typeface="Faustina"/>
                <a:cs typeface="Faustina"/>
                <a:sym typeface="Faustina"/>
              </a:rPr>
              <a:t>='val_loss' : Căn cứ vào chỉ số val_loss để                     làm thước đo.</a:t>
            </a:r>
          </a:p>
          <a:p>
            <a:pPr algn="l">
              <a:lnSpc>
                <a:spcPts val="5516"/>
              </a:lnSpc>
            </a:pPr>
            <a:r>
              <a:rPr lang="en-US" sz="2903">
                <a:solidFill>
                  <a:srgbClr val="000000"/>
                </a:solidFill>
                <a:latin typeface="Faustina"/>
                <a:ea typeface="Faustina"/>
                <a:cs typeface="Faustina"/>
                <a:sym typeface="Faustina"/>
              </a:rPr>
              <a:t>             - </a:t>
            </a:r>
            <a:r>
              <a:rPr lang="en-US" sz="2903">
                <a:solidFill>
                  <a:srgbClr val="000000"/>
                </a:solidFill>
                <a:latin typeface="Faustina Bold"/>
                <a:ea typeface="Faustina Bold"/>
                <a:cs typeface="Faustina Bold"/>
                <a:sym typeface="Faustina Bold"/>
              </a:rPr>
              <a:t>patience</a:t>
            </a:r>
            <a:r>
              <a:rPr lang="en-US" sz="2903">
                <a:solidFill>
                  <a:srgbClr val="000000"/>
                </a:solidFill>
                <a:latin typeface="Faustina"/>
                <a:ea typeface="Faustina"/>
                <a:cs typeface="Faustina"/>
                <a:sym typeface="Faustina"/>
              </a:rPr>
              <a:t>=50: Là số Epoch liên tiếp không thấy cải thiện trong giá trị val_loss trước. </a:t>
            </a:r>
          </a:p>
          <a:p>
            <a:pPr marL="626897" lvl="1" indent="-313449" algn="l">
              <a:lnSpc>
                <a:spcPts val="4703"/>
              </a:lnSpc>
              <a:buFont typeface="Arial"/>
              <a:buChar char="•"/>
            </a:pPr>
            <a:r>
              <a:rPr lang="en-US" sz="2903">
                <a:solidFill>
                  <a:srgbClr val="000000"/>
                </a:solidFill>
                <a:latin typeface="Faustina Bold"/>
                <a:ea typeface="Faustina Bold"/>
                <a:cs typeface="Faustina Bold"/>
                <a:sym typeface="Faustina Bold"/>
              </a:rPr>
              <a:t>Epoch</a:t>
            </a:r>
            <a:r>
              <a:rPr lang="en-US" sz="2903">
                <a:solidFill>
                  <a:srgbClr val="000000"/>
                </a:solidFill>
                <a:latin typeface="Faustina"/>
                <a:ea typeface="Faustina"/>
                <a:cs typeface="Faustina"/>
                <a:sym typeface="Faustina"/>
              </a:rPr>
              <a:t>  = 100.</a:t>
            </a:r>
          </a:p>
          <a:p>
            <a:pPr marL="626897" lvl="1" indent="-313449" algn="l">
              <a:lnSpc>
                <a:spcPts val="4703"/>
              </a:lnSpc>
              <a:buFont typeface="Arial"/>
              <a:buChar char="•"/>
            </a:pPr>
            <a:r>
              <a:rPr lang="en-US" sz="2903">
                <a:solidFill>
                  <a:srgbClr val="000000"/>
                </a:solidFill>
                <a:latin typeface="Faustina Bold"/>
                <a:ea typeface="Faustina Bold"/>
                <a:cs typeface="Faustina Bold"/>
                <a:sym typeface="Faustina Bold"/>
              </a:rPr>
              <a:t>Batch_size</a:t>
            </a:r>
            <a:r>
              <a:rPr lang="en-US" sz="2903">
                <a:solidFill>
                  <a:srgbClr val="000000"/>
                </a:solidFill>
                <a:latin typeface="Faustina"/>
                <a:ea typeface="Faustina"/>
                <a:cs typeface="Faustina"/>
                <a:sym typeface="Faustina"/>
              </a:rPr>
              <a:t> = 64  =&gt; </a:t>
            </a:r>
            <a:r>
              <a:rPr lang="en-US" sz="2903">
                <a:solidFill>
                  <a:srgbClr val="000000"/>
                </a:solidFill>
                <a:latin typeface="Faustina Bold"/>
                <a:ea typeface="Faustina Bold"/>
                <a:cs typeface="Faustina Bold"/>
                <a:sym typeface="Faustina Bold"/>
              </a:rPr>
              <a:t>Iteration</a:t>
            </a:r>
            <a:r>
              <a:rPr lang="en-US" sz="2903">
                <a:solidFill>
                  <a:srgbClr val="000000"/>
                </a:solidFill>
                <a:latin typeface="Faustina"/>
                <a:ea typeface="Faustina"/>
                <a:cs typeface="Faustina"/>
                <a:sym typeface="Faustina"/>
              </a:rPr>
              <a:t> = 78.</a:t>
            </a:r>
          </a:p>
          <a:p>
            <a:pPr algn="l">
              <a:lnSpc>
                <a:spcPts val="4703"/>
              </a:lnSpc>
            </a:pPr>
            <a:endParaRPr lang="en-US" sz="2903">
              <a:solidFill>
                <a:srgbClr val="000000"/>
              </a:solidFill>
              <a:latin typeface="Faustina"/>
              <a:ea typeface="Faustina"/>
              <a:cs typeface="Faustina"/>
              <a:sym typeface="Faustin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sp>
        <p:nvSpPr>
          <p:cNvPr id="26" name="Rounded Rectangle 25"/>
          <p:cNvSpPr/>
          <p:nvPr/>
        </p:nvSpPr>
        <p:spPr>
          <a:xfrm>
            <a:off x="2630054" y="8904147"/>
            <a:ext cx="3959464" cy="67800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1468298" y="7119935"/>
            <a:ext cx="3959464" cy="7078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1491630" y="5176166"/>
            <a:ext cx="3959464" cy="104775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12834239" y="8534400"/>
            <a:ext cx="4596803" cy="104775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7970657" y="3763257"/>
            <a:ext cx="3959464" cy="61824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12649947" y="5225770"/>
            <a:ext cx="5295211" cy="104775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342874" y="-13920"/>
            <a:ext cx="17753725" cy="1255108"/>
            <a:chOff x="0" y="0"/>
            <a:chExt cx="23671633" cy="1673477"/>
          </a:xfrm>
        </p:grpSpPr>
        <p:sp>
          <p:nvSpPr>
            <p:cNvPr id="3" name="Freeform 3"/>
            <p:cNvSpPr/>
            <p:nvPr/>
          </p:nvSpPr>
          <p:spPr>
            <a:xfrm>
              <a:off x="933779" y="0"/>
              <a:ext cx="2479972" cy="1673477"/>
            </a:xfrm>
            <a:custGeom>
              <a:avLst/>
              <a:gdLst/>
              <a:ahLst/>
              <a:cxnLst/>
              <a:rect l="l" t="t" r="r" b="b"/>
              <a:pathLst>
                <a:path w="2479972" h="1673477">
                  <a:moveTo>
                    <a:pt x="0" y="0"/>
                  </a:moveTo>
                  <a:lnTo>
                    <a:pt x="2479972" y="0"/>
                  </a:lnTo>
                  <a:lnTo>
                    <a:pt x="2479972" y="1673477"/>
                  </a:lnTo>
                  <a:lnTo>
                    <a:pt x="0" y="1673477"/>
                  </a:lnTo>
                  <a:lnTo>
                    <a:pt x="0" y="0"/>
                  </a:lnTo>
                  <a:close/>
                </a:path>
              </a:pathLst>
            </a:custGeom>
            <a:blipFill>
              <a:blip r:embed="rId2"/>
              <a:stretch>
                <a:fillRect/>
              </a:stretch>
            </a:blipFill>
          </p:spPr>
        </p:sp>
        <p:sp>
          <p:nvSpPr>
            <p:cNvPr id="4" name="Freeform 4"/>
            <p:cNvSpPr/>
            <p:nvPr/>
          </p:nvSpPr>
          <p:spPr>
            <a:xfrm>
              <a:off x="0" y="200958"/>
              <a:ext cx="1141704" cy="1198217"/>
            </a:xfrm>
            <a:custGeom>
              <a:avLst/>
              <a:gdLst/>
              <a:ahLst/>
              <a:cxnLst/>
              <a:rect l="l" t="t" r="r" b="b"/>
              <a:pathLst>
                <a:path w="1141704" h="1198217">
                  <a:moveTo>
                    <a:pt x="0" y="0"/>
                  </a:moveTo>
                  <a:lnTo>
                    <a:pt x="1141704" y="0"/>
                  </a:lnTo>
                  <a:lnTo>
                    <a:pt x="1141704" y="1198217"/>
                  </a:lnTo>
                  <a:lnTo>
                    <a:pt x="0" y="1198217"/>
                  </a:lnTo>
                  <a:lnTo>
                    <a:pt x="0" y="0"/>
                  </a:lnTo>
                  <a:close/>
                </a:path>
              </a:pathLst>
            </a:custGeom>
            <a:blipFill>
              <a:blip r:embed="rId3"/>
              <a:stretch>
                <a:fillRect l="-2624" r="-2624"/>
              </a:stretch>
            </a:blipFill>
          </p:spPr>
        </p:sp>
        <p:sp>
          <p:nvSpPr>
            <p:cNvPr id="5" name="Freeform 5"/>
            <p:cNvSpPr/>
            <p:nvPr/>
          </p:nvSpPr>
          <p:spPr>
            <a:xfrm>
              <a:off x="19737644" y="237630"/>
              <a:ext cx="1588973" cy="1161546"/>
            </a:xfrm>
            <a:custGeom>
              <a:avLst/>
              <a:gdLst/>
              <a:ahLst/>
              <a:cxnLst/>
              <a:rect l="l" t="t" r="r" b="b"/>
              <a:pathLst>
                <a:path w="1588973" h="1161546">
                  <a:moveTo>
                    <a:pt x="0" y="0"/>
                  </a:moveTo>
                  <a:lnTo>
                    <a:pt x="1588973" y="0"/>
                  </a:lnTo>
                  <a:lnTo>
                    <a:pt x="1588973" y="1161545"/>
                  </a:lnTo>
                  <a:lnTo>
                    <a:pt x="0" y="1161545"/>
                  </a:lnTo>
                  <a:lnTo>
                    <a:pt x="0" y="0"/>
                  </a:lnTo>
                  <a:close/>
                </a:path>
              </a:pathLst>
            </a:custGeom>
            <a:blipFill>
              <a:blip r:embed="rId4"/>
              <a:stretch>
                <a:fillRect l="-9961" t="-27783" r="-11953" b="-38992"/>
              </a:stretch>
            </a:blipFill>
          </p:spPr>
        </p:sp>
        <p:sp>
          <p:nvSpPr>
            <p:cNvPr id="6" name="Freeform 6"/>
            <p:cNvSpPr/>
            <p:nvPr/>
          </p:nvSpPr>
          <p:spPr>
            <a:xfrm>
              <a:off x="20983875" y="237630"/>
              <a:ext cx="2687758" cy="1198217"/>
            </a:xfrm>
            <a:custGeom>
              <a:avLst/>
              <a:gdLst/>
              <a:ahLst/>
              <a:cxnLst/>
              <a:rect l="l" t="t" r="r" b="b"/>
              <a:pathLst>
                <a:path w="2687758" h="1198217">
                  <a:moveTo>
                    <a:pt x="0" y="0"/>
                  </a:moveTo>
                  <a:lnTo>
                    <a:pt x="2687758" y="0"/>
                  </a:lnTo>
                  <a:lnTo>
                    <a:pt x="2687758" y="1198217"/>
                  </a:lnTo>
                  <a:lnTo>
                    <a:pt x="0" y="1198217"/>
                  </a:lnTo>
                  <a:lnTo>
                    <a:pt x="0" y="0"/>
                  </a:lnTo>
                  <a:close/>
                </a:path>
              </a:pathLst>
            </a:custGeom>
            <a:blipFill>
              <a:blip r:embed="rId5"/>
              <a:stretch>
                <a:fillRect r="-15165" b="-13289"/>
              </a:stretch>
            </a:blipFill>
          </p:spPr>
        </p:sp>
      </p:grpSp>
      <p:sp>
        <p:nvSpPr>
          <p:cNvPr id="7" name="Freeform 7"/>
          <p:cNvSpPr/>
          <p:nvPr/>
        </p:nvSpPr>
        <p:spPr>
          <a:xfrm>
            <a:off x="-3507013" y="613634"/>
            <a:ext cx="13651751" cy="1989390"/>
          </a:xfrm>
          <a:custGeom>
            <a:avLst/>
            <a:gdLst/>
            <a:ahLst/>
            <a:cxnLst/>
            <a:rect l="l" t="t" r="r" b="b"/>
            <a:pathLst>
              <a:path w="13651751" h="1989390">
                <a:moveTo>
                  <a:pt x="0" y="0"/>
                </a:moveTo>
                <a:lnTo>
                  <a:pt x="13651751" y="0"/>
                </a:lnTo>
                <a:lnTo>
                  <a:pt x="13651751" y="1989389"/>
                </a:lnTo>
                <a:lnTo>
                  <a:pt x="0" y="1989389"/>
                </a:lnTo>
                <a:lnTo>
                  <a:pt x="0" y="0"/>
                </a:lnTo>
                <a:close/>
              </a:path>
            </a:pathLst>
          </a:custGeom>
          <a:blipFill>
            <a:blip r:embed="rId6"/>
            <a:stretch>
              <a:fillRect t="-180" b="-180"/>
            </a:stretch>
          </a:blipFill>
        </p:spPr>
      </p:sp>
      <p:grpSp>
        <p:nvGrpSpPr>
          <p:cNvPr id="8" name="Group 8"/>
          <p:cNvGrpSpPr/>
          <p:nvPr/>
        </p:nvGrpSpPr>
        <p:grpSpPr>
          <a:xfrm>
            <a:off x="-3312665" y="1182017"/>
            <a:ext cx="13263054" cy="1133461"/>
            <a:chOff x="0" y="0"/>
            <a:chExt cx="3610825" cy="308581"/>
          </a:xfrm>
        </p:grpSpPr>
        <p:sp>
          <p:nvSpPr>
            <p:cNvPr id="9" name="Freeform 9"/>
            <p:cNvSpPr/>
            <p:nvPr/>
          </p:nvSpPr>
          <p:spPr>
            <a:xfrm>
              <a:off x="0" y="0"/>
              <a:ext cx="3610825" cy="308581"/>
            </a:xfrm>
            <a:custGeom>
              <a:avLst/>
              <a:gdLst/>
              <a:ahLst/>
              <a:cxnLst/>
              <a:rect l="l" t="t" r="r" b="b"/>
              <a:pathLst>
                <a:path w="3610825" h="308581">
                  <a:moveTo>
                    <a:pt x="3407625" y="0"/>
                  </a:moveTo>
                  <a:cubicBezTo>
                    <a:pt x="3519849" y="0"/>
                    <a:pt x="3610825" y="69078"/>
                    <a:pt x="3610825" y="154291"/>
                  </a:cubicBezTo>
                  <a:cubicBezTo>
                    <a:pt x="3610825" y="239503"/>
                    <a:pt x="3519849" y="308581"/>
                    <a:pt x="3407625" y="308581"/>
                  </a:cubicBezTo>
                  <a:lnTo>
                    <a:pt x="203200" y="308581"/>
                  </a:lnTo>
                  <a:cubicBezTo>
                    <a:pt x="90976" y="308581"/>
                    <a:pt x="0" y="239503"/>
                    <a:pt x="0" y="154291"/>
                  </a:cubicBezTo>
                  <a:cubicBezTo>
                    <a:pt x="0" y="69078"/>
                    <a:pt x="90976" y="0"/>
                    <a:pt x="203200" y="0"/>
                  </a:cubicBezTo>
                  <a:close/>
                </a:path>
              </a:pathLst>
            </a:custGeom>
            <a:solidFill>
              <a:srgbClr val="FFFFFF"/>
            </a:solidFill>
          </p:spPr>
        </p:sp>
        <p:sp>
          <p:nvSpPr>
            <p:cNvPr id="10" name="TextBox 10"/>
            <p:cNvSpPr txBox="1"/>
            <p:nvPr/>
          </p:nvSpPr>
          <p:spPr>
            <a:xfrm>
              <a:off x="0" y="-28575"/>
              <a:ext cx="3610825" cy="337156"/>
            </a:xfrm>
            <a:prstGeom prst="rect">
              <a:avLst/>
            </a:prstGeom>
          </p:spPr>
          <p:txBody>
            <a:bodyPr lIns="50800" tIns="50800" rIns="50800" bIns="50800" rtlCol="0" anchor="ctr"/>
            <a:lstStyle/>
            <a:p>
              <a:pPr algn="ctr">
                <a:lnSpc>
                  <a:spcPts val="1885"/>
                </a:lnSpc>
              </a:pPr>
              <a:endParaRPr/>
            </a:p>
          </p:txBody>
        </p:sp>
      </p:grpSp>
      <p:sp>
        <p:nvSpPr>
          <p:cNvPr id="11" name="Freeform 11"/>
          <p:cNvSpPr/>
          <p:nvPr/>
        </p:nvSpPr>
        <p:spPr>
          <a:xfrm>
            <a:off x="4507837" y="4280147"/>
            <a:ext cx="9027836" cy="5419270"/>
          </a:xfrm>
          <a:custGeom>
            <a:avLst/>
            <a:gdLst/>
            <a:ahLst/>
            <a:cxnLst/>
            <a:rect l="l" t="t" r="r" b="b"/>
            <a:pathLst>
              <a:path w="9027836" h="5419270">
                <a:moveTo>
                  <a:pt x="0" y="0"/>
                </a:moveTo>
                <a:lnTo>
                  <a:pt x="9027835" y="0"/>
                </a:lnTo>
                <a:lnTo>
                  <a:pt x="9027835" y="5419270"/>
                </a:lnTo>
                <a:lnTo>
                  <a:pt x="0" y="5419270"/>
                </a:lnTo>
                <a:lnTo>
                  <a:pt x="0" y="0"/>
                </a:lnTo>
                <a:close/>
              </a:path>
            </a:pathLst>
          </a:custGeom>
          <a:blipFill>
            <a:blip r:embed="rId7"/>
            <a:stretch>
              <a:fillRect/>
            </a:stretch>
          </a:blipFill>
        </p:spPr>
      </p:sp>
      <p:sp>
        <p:nvSpPr>
          <p:cNvPr id="12" name="TextBox 12"/>
          <p:cNvSpPr txBox="1"/>
          <p:nvPr/>
        </p:nvSpPr>
        <p:spPr>
          <a:xfrm>
            <a:off x="7794458" y="3765797"/>
            <a:ext cx="4311862" cy="514350"/>
          </a:xfrm>
          <a:prstGeom prst="rect">
            <a:avLst/>
          </a:prstGeom>
        </p:spPr>
        <p:txBody>
          <a:bodyPr lIns="0" tIns="0" rIns="0" bIns="0" rtlCol="0" anchor="t">
            <a:spAutoFit/>
          </a:bodyPr>
          <a:lstStyle/>
          <a:p>
            <a:pPr algn="ctr">
              <a:lnSpc>
                <a:spcPts val="4200"/>
              </a:lnSpc>
            </a:pPr>
            <a:r>
              <a:rPr lang="en-US" sz="3000">
                <a:solidFill>
                  <a:srgbClr val="000000"/>
                </a:solidFill>
                <a:latin typeface="Fraunces"/>
                <a:ea typeface="Fraunces"/>
                <a:cs typeface="Fraunces"/>
                <a:sym typeface="Fraunces"/>
              </a:rPr>
              <a:t>So sánh khoảng cách</a:t>
            </a:r>
          </a:p>
        </p:txBody>
      </p:sp>
      <p:sp>
        <p:nvSpPr>
          <p:cNvPr id="13" name="TextBox 13"/>
          <p:cNvSpPr txBox="1"/>
          <p:nvPr/>
        </p:nvSpPr>
        <p:spPr>
          <a:xfrm>
            <a:off x="12649947" y="5359120"/>
            <a:ext cx="5295211" cy="781050"/>
          </a:xfrm>
          <a:prstGeom prst="rect">
            <a:avLst/>
          </a:prstGeom>
        </p:spPr>
        <p:txBody>
          <a:bodyPr lIns="0" tIns="0" rIns="0" bIns="0" rtlCol="0" anchor="t">
            <a:spAutoFit/>
          </a:bodyPr>
          <a:lstStyle/>
          <a:p>
            <a:pPr algn="ctr">
              <a:lnSpc>
                <a:spcPts val="3000"/>
              </a:lnSpc>
            </a:pPr>
            <a:r>
              <a:rPr lang="en-US" sz="3000">
                <a:solidFill>
                  <a:srgbClr val="000000"/>
                </a:solidFill>
                <a:latin typeface="Fraunces"/>
                <a:ea typeface="Fraunces"/>
                <a:cs typeface="Fraunces"/>
                <a:sym typeface="Fraunces"/>
              </a:rPr>
              <a:t>Các điểm gần nhau có xu hướng thuộc cùng một nhóm</a:t>
            </a:r>
          </a:p>
        </p:txBody>
      </p:sp>
      <p:sp>
        <p:nvSpPr>
          <p:cNvPr id="14" name="TextBox 14"/>
          <p:cNvSpPr txBox="1"/>
          <p:nvPr/>
        </p:nvSpPr>
        <p:spPr>
          <a:xfrm>
            <a:off x="1258832" y="5359120"/>
            <a:ext cx="4425061" cy="781050"/>
          </a:xfrm>
          <a:prstGeom prst="rect">
            <a:avLst/>
          </a:prstGeom>
        </p:spPr>
        <p:txBody>
          <a:bodyPr lIns="0" tIns="0" rIns="0" bIns="0" rtlCol="0" anchor="t">
            <a:spAutoFit/>
          </a:bodyPr>
          <a:lstStyle/>
          <a:p>
            <a:pPr algn="ctr">
              <a:lnSpc>
                <a:spcPts val="3000"/>
              </a:lnSpc>
            </a:pPr>
            <a:r>
              <a:rPr lang="en-US" sz="3000">
                <a:solidFill>
                  <a:srgbClr val="000000"/>
                </a:solidFill>
                <a:latin typeface="Fraunces"/>
                <a:ea typeface="Fraunces"/>
                <a:cs typeface="Fraunces"/>
                <a:sym typeface="Fraunces"/>
              </a:rPr>
              <a:t>Dự đoán bởi các hàng xóm gần nhất</a:t>
            </a:r>
          </a:p>
        </p:txBody>
      </p:sp>
      <p:sp>
        <p:nvSpPr>
          <p:cNvPr id="15" name="TextBox 15"/>
          <p:cNvSpPr txBox="1"/>
          <p:nvPr/>
        </p:nvSpPr>
        <p:spPr>
          <a:xfrm>
            <a:off x="12834239" y="8667750"/>
            <a:ext cx="4425061" cy="781050"/>
          </a:xfrm>
          <a:prstGeom prst="rect">
            <a:avLst/>
          </a:prstGeom>
        </p:spPr>
        <p:txBody>
          <a:bodyPr lIns="0" tIns="0" rIns="0" bIns="0" rtlCol="0" anchor="t">
            <a:spAutoFit/>
          </a:bodyPr>
          <a:lstStyle/>
          <a:p>
            <a:pPr algn="ctr">
              <a:lnSpc>
                <a:spcPts val="3000"/>
              </a:lnSpc>
            </a:pPr>
            <a:r>
              <a:rPr lang="en-US" sz="3000">
                <a:solidFill>
                  <a:srgbClr val="000000"/>
                </a:solidFill>
                <a:latin typeface="Fraunces"/>
                <a:ea typeface="Fraunces"/>
                <a:cs typeface="Fraunces"/>
                <a:sym typeface="Fraunces"/>
              </a:rPr>
              <a:t>Nhạy cảm với các dữ liệu bất thường (ngoại lai)</a:t>
            </a:r>
          </a:p>
        </p:txBody>
      </p:sp>
      <p:sp>
        <p:nvSpPr>
          <p:cNvPr id="16" name="TextBox 16"/>
          <p:cNvSpPr txBox="1"/>
          <p:nvPr/>
        </p:nvSpPr>
        <p:spPr>
          <a:xfrm>
            <a:off x="2295306" y="9086850"/>
            <a:ext cx="4425061" cy="400050"/>
          </a:xfrm>
          <a:prstGeom prst="rect">
            <a:avLst/>
          </a:prstGeom>
        </p:spPr>
        <p:txBody>
          <a:bodyPr lIns="0" tIns="0" rIns="0" bIns="0" rtlCol="0" anchor="t">
            <a:spAutoFit/>
          </a:bodyPr>
          <a:lstStyle/>
          <a:p>
            <a:pPr algn="ctr">
              <a:lnSpc>
                <a:spcPts val="3000"/>
              </a:lnSpc>
            </a:pPr>
            <a:r>
              <a:rPr lang="en-US" sz="3000">
                <a:solidFill>
                  <a:srgbClr val="000000"/>
                </a:solidFill>
                <a:latin typeface="Fraunces"/>
                <a:ea typeface="Fraunces"/>
                <a:cs typeface="Fraunces"/>
                <a:sym typeface="Fraunces"/>
              </a:rPr>
              <a:t>Đơn giản và dễ hiểu</a:t>
            </a:r>
          </a:p>
        </p:txBody>
      </p:sp>
      <p:sp>
        <p:nvSpPr>
          <p:cNvPr id="17" name="TextBox 17"/>
          <p:cNvSpPr txBox="1"/>
          <p:nvPr/>
        </p:nvSpPr>
        <p:spPr>
          <a:xfrm>
            <a:off x="1028700" y="3763257"/>
            <a:ext cx="7871933" cy="516890"/>
          </a:xfrm>
          <a:prstGeom prst="rect">
            <a:avLst/>
          </a:prstGeom>
        </p:spPr>
        <p:txBody>
          <a:bodyPr lIns="0" tIns="0" rIns="0" bIns="0" rtlCol="0" anchor="t">
            <a:spAutoFit/>
          </a:bodyPr>
          <a:lstStyle/>
          <a:p>
            <a:pPr algn="l">
              <a:lnSpc>
                <a:spcPts val="3879"/>
              </a:lnSpc>
            </a:pPr>
            <a:r>
              <a:rPr lang="en-US" sz="3999">
                <a:solidFill>
                  <a:srgbClr val="000000"/>
                </a:solidFill>
                <a:latin typeface="Ruda Heavy"/>
                <a:ea typeface="Ruda Heavy"/>
                <a:cs typeface="Ruda Heavy"/>
                <a:sym typeface="Ruda Heavy"/>
              </a:rPr>
              <a:t>a. Lý Thuyết</a:t>
            </a:r>
          </a:p>
        </p:txBody>
      </p:sp>
      <p:sp>
        <p:nvSpPr>
          <p:cNvPr id="18" name="TextBox 18"/>
          <p:cNvSpPr txBox="1"/>
          <p:nvPr/>
        </p:nvSpPr>
        <p:spPr>
          <a:xfrm>
            <a:off x="699123" y="2997391"/>
            <a:ext cx="8943470" cy="516890"/>
          </a:xfrm>
          <a:prstGeom prst="rect">
            <a:avLst/>
          </a:prstGeom>
        </p:spPr>
        <p:txBody>
          <a:bodyPr lIns="0" tIns="0" rIns="0" bIns="0" rtlCol="0" anchor="t">
            <a:spAutoFit/>
          </a:bodyPr>
          <a:lstStyle/>
          <a:p>
            <a:pPr algn="l">
              <a:lnSpc>
                <a:spcPts val="3879"/>
              </a:lnSpc>
            </a:pPr>
            <a:r>
              <a:rPr lang="en-US" sz="3999">
                <a:solidFill>
                  <a:srgbClr val="000000"/>
                </a:solidFill>
                <a:latin typeface="Ruda Heavy"/>
                <a:ea typeface="Ruda Heavy"/>
                <a:cs typeface="Ruda Heavy"/>
                <a:sym typeface="Ruda Heavy"/>
              </a:rPr>
              <a:t>4.7. Mô hình K-Nearest Neighbors</a:t>
            </a:r>
          </a:p>
        </p:txBody>
      </p:sp>
      <p:sp>
        <p:nvSpPr>
          <p:cNvPr id="19" name="TextBox 19"/>
          <p:cNvSpPr txBox="1"/>
          <p:nvPr/>
        </p:nvSpPr>
        <p:spPr>
          <a:xfrm>
            <a:off x="342874" y="1267742"/>
            <a:ext cx="9310387" cy="1047736"/>
          </a:xfrm>
          <a:prstGeom prst="rect">
            <a:avLst/>
          </a:prstGeom>
        </p:spPr>
        <p:txBody>
          <a:bodyPr lIns="0" tIns="0" rIns="0" bIns="0" rtlCol="0" anchor="t">
            <a:spAutoFit/>
          </a:bodyPr>
          <a:lstStyle/>
          <a:p>
            <a:pPr algn="l">
              <a:lnSpc>
                <a:spcPts val="8024"/>
              </a:lnSpc>
            </a:pPr>
            <a:r>
              <a:rPr lang="en-US" sz="7499">
                <a:solidFill>
                  <a:srgbClr val="438E20"/>
                </a:solidFill>
                <a:latin typeface="Roboto Bold"/>
                <a:ea typeface="Roboto Bold"/>
                <a:cs typeface="Roboto Bold"/>
                <a:sym typeface="Roboto Bold"/>
              </a:rPr>
              <a:t>4.Xây dựng mô hình </a:t>
            </a:r>
          </a:p>
        </p:txBody>
      </p:sp>
      <p:sp>
        <p:nvSpPr>
          <p:cNvPr id="20" name="TextBox 20"/>
          <p:cNvSpPr txBox="1"/>
          <p:nvPr/>
        </p:nvSpPr>
        <p:spPr>
          <a:xfrm>
            <a:off x="1106332" y="7216495"/>
            <a:ext cx="4425061" cy="400050"/>
          </a:xfrm>
          <a:prstGeom prst="rect">
            <a:avLst/>
          </a:prstGeom>
        </p:spPr>
        <p:txBody>
          <a:bodyPr lIns="0" tIns="0" rIns="0" bIns="0" rtlCol="0" anchor="t">
            <a:spAutoFit/>
          </a:bodyPr>
          <a:lstStyle/>
          <a:p>
            <a:pPr algn="ctr">
              <a:lnSpc>
                <a:spcPts val="3000"/>
              </a:lnSpc>
            </a:pPr>
            <a:r>
              <a:rPr lang="en-US" sz="3000">
                <a:solidFill>
                  <a:srgbClr val="000000"/>
                </a:solidFill>
                <a:latin typeface="Fraunces"/>
                <a:ea typeface="Fraunces"/>
                <a:cs typeface="Fraunces"/>
                <a:sym typeface="Fraunces"/>
              </a:rPr>
              <a:t>Số lượng hàng xóm 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p:nvPr/>
        </p:nvGrpSpPr>
        <p:grpSpPr>
          <a:xfrm>
            <a:off x="342874" y="-13920"/>
            <a:ext cx="17753725" cy="1255108"/>
            <a:chOff x="0" y="0"/>
            <a:chExt cx="23671633" cy="1673477"/>
          </a:xfrm>
        </p:grpSpPr>
        <p:sp>
          <p:nvSpPr>
            <p:cNvPr id="3" name="Freeform 3"/>
            <p:cNvSpPr/>
            <p:nvPr/>
          </p:nvSpPr>
          <p:spPr>
            <a:xfrm>
              <a:off x="933779" y="0"/>
              <a:ext cx="2479972" cy="1673477"/>
            </a:xfrm>
            <a:custGeom>
              <a:avLst/>
              <a:gdLst/>
              <a:ahLst/>
              <a:cxnLst/>
              <a:rect l="l" t="t" r="r" b="b"/>
              <a:pathLst>
                <a:path w="2479972" h="1673477">
                  <a:moveTo>
                    <a:pt x="0" y="0"/>
                  </a:moveTo>
                  <a:lnTo>
                    <a:pt x="2479972" y="0"/>
                  </a:lnTo>
                  <a:lnTo>
                    <a:pt x="2479972" y="1673477"/>
                  </a:lnTo>
                  <a:lnTo>
                    <a:pt x="0" y="1673477"/>
                  </a:lnTo>
                  <a:lnTo>
                    <a:pt x="0" y="0"/>
                  </a:lnTo>
                  <a:close/>
                </a:path>
              </a:pathLst>
            </a:custGeom>
            <a:blipFill>
              <a:blip r:embed="rId2"/>
              <a:stretch>
                <a:fillRect/>
              </a:stretch>
            </a:blipFill>
          </p:spPr>
        </p:sp>
        <p:sp>
          <p:nvSpPr>
            <p:cNvPr id="4" name="Freeform 4"/>
            <p:cNvSpPr/>
            <p:nvPr/>
          </p:nvSpPr>
          <p:spPr>
            <a:xfrm>
              <a:off x="0" y="200958"/>
              <a:ext cx="1141704" cy="1198217"/>
            </a:xfrm>
            <a:custGeom>
              <a:avLst/>
              <a:gdLst/>
              <a:ahLst/>
              <a:cxnLst/>
              <a:rect l="l" t="t" r="r" b="b"/>
              <a:pathLst>
                <a:path w="1141704" h="1198217">
                  <a:moveTo>
                    <a:pt x="0" y="0"/>
                  </a:moveTo>
                  <a:lnTo>
                    <a:pt x="1141704" y="0"/>
                  </a:lnTo>
                  <a:lnTo>
                    <a:pt x="1141704" y="1198217"/>
                  </a:lnTo>
                  <a:lnTo>
                    <a:pt x="0" y="1198217"/>
                  </a:lnTo>
                  <a:lnTo>
                    <a:pt x="0" y="0"/>
                  </a:lnTo>
                  <a:close/>
                </a:path>
              </a:pathLst>
            </a:custGeom>
            <a:blipFill>
              <a:blip r:embed="rId3"/>
              <a:stretch>
                <a:fillRect l="-2624" r="-2624"/>
              </a:stretch>
            </a:blipFill>
          </p:spPr>
        </p:sp>
        <p:sp>
          <p:nvSpPr>
            <p:cNvPr id="5" name="Freeform 5"/>
            <p:cNvSpPr/>
            <p:nvPr/>
          </p:nvSpPr>
          <p:spPr>
            <a:xfrm>
              <a:off x="19737644" y="237630"/>
              <a:ext cx="1588973" cy="1161546"/>
            </a:xfrm>
            <a:custGeom>
              <a:avLst/>
              <a:gdLst/>
              <a:ahLst/>
              <a:cxnLst/>
              <a:rect l="l" t="t" r="r" b="b"/>
              <a:pathLst>
                <a:path w="1588973" h="1161546">
                  <a:moveTo>
                    <a:pt x="0" y="0"/>
                  </a:moveTo>
                  <a:lnTo>
                    <a:pt x="1588973" y="0"/>
                  </a:lnTo>
                  <a:lnTo>
                    <a:pt x="1588973" y="1161545"/>
                  </a:lnTo>
                  <a:lnTo>
                    <a:pt x="0" y="1161545"/>
                  </a:lnTo>
                  <a:lnTo>
                    <a:pt x="0" y="0"/>
                  </a:lnTo>
                  <a:close/>
                </a:path>
              </a:pathLst>
            </a:custGeom>
            <a:blipFill>
              <a:blip r:embed="rId4"/>
              <a:stretch>
                <a:fillRect l="-9961" t="-27783" r="-11953" b="-38992"/>
              </a:stretch>
            </a:blipFill>
          </p:spPr>
        </p:sp>
        <p:sp>
          <p:nvSpPr>
            <p:cNvPr id="6" name="Freeform 6"/>
            <p:cNvSpPr/>
            <p:nvPr/>
          </p:nvSpPr>
          <p:spPr>
            <a:xfrm>
              <a:off x="20983875" y="237630"/>
              <a:ext cx="2687758" cy="1198217"/>
            </a:xfrm>
            <a:custGeom>
              <a:avLst/>
              <a:gdLst/>
              <a:ahLst/>
              <a:cxnLst/>
              <a:rect l="l" t="t" r="r" b="b"/>
              <a:pathLst>
                <a:path w="2687758" h="1198217">
                  <a:moveTo>
                    <a:pt x="0" y="0"/>
                  </a:moveTo>
                  <a:lnTo>
                    <a:pt x="2687758" y="0"/>
                  </a:lnTo>
                  <a:lnTo>
                    <a:pt x="2687758" y="1198217"/>
                  </a:lnTo>
                  <a:lnTo>
                    <a:pt x="0" y="1198217"/>
                  </a:lnTo>
                  <a:lnTo>
                    <a:pt x="0" y="0"/>
                  </a:lnTo>
                  <a:close/>
                </a:path>
              </a:pathLst>
            </a:custGeom>
            <a:blipFill>
              <a:blip r:embed="rId5"/>
              <a:stretch>
                <a:fillRect r="-15165" b="-13289"/>
              </a:stretch>
            </a:blipFill>
          </p:spPr>
        </p:sp>
      </p:grpSp>
      <p:sp>
        <p:nvSpPr>
          <p:cNvPr id="7" name="TextBox 7"/>
          <p:cNvSpPr txBox="1"/>
          <p:nvPr/>
        </p:nvSpPr>
        <p:spPr>
          <a:xfrm>
            <a:off x="1950693" y="4537322"/>
            <a:ext cx="12996289" cy="4254500"/>
          </a:xfrm>
          <a:prstGeom prst="rect">
            <a:avLst/>
          </a:prstGeom>
        </p:spPr>
        <p:txBody>
          <a:bodyPr lIns="0" tIns="0" rIns="0" bIns="0" rtlCol="0" anchor="t">
            <a:spAutoFit/>
          </a:bodyPr>
          <a:lstStyle/>
          <a:p>
            <a:pPr algn="just">
              <a:lnSpc>
                <a:spcPts val="7700"/>
              </a:lnSpc>
            </a:pPr>
            <a:r>
              <a:rPr lang="en-US" sz="3500">
                <a:solidFill>
                  <a:srgbClr val="000000"/>
                </a:solidFill>
                <a:latin typeface="Faustina"/>
                <a:ea typeface="Faustina"/>
                <a:cs typeface="Faustina"/>
                <a:sym typeface="Faustina"/>
              </a:rPr>
              <a:t>Trong mô hình KNN các thông số xây dựng mô hình gồm có: </a:t>
            </a:r>
          </a:p>
          <a:p>
            <a:pPr marL="647700" lvl="1" indent="-323850" algn="just">
              <a:lnSpc>
                <a:spcPts val="6600"/>
              </a:lnSpc>
              <a:buFont typeface="Arial"/>
              <a:buChar char="•"/>
            </a:pPr>
            <a:r>
              <a:rPr lang="en-US" sz="3000">
                <a:solidFill>
                  <a:srgbClr val="000000"/>
                </a:solidFill>
                <a:latin typeface="Faustina"/>
                <a:ea typeface="Faustina"/>
                <a:cs typeface="Faustina"/>
                <a:sym typeface="Faustina"/>
              </a:rPr>
              <a:t> </a:t>
            </a:r>
            <a:r>
              <a:rPr lang="en-US" sz="3000">
                <a:solidFill>
                  <a:srgbClr val="000000"/>
                </a:solidFill>
                <a:latin typeface="Faustina Bold"/>
                <a:ea typeface="Faustina Bold"/>
                <a:cs typeface="Faustina Bold"/>
                <a:sym typeface="Faustina Bold"/>
              </a:rPr>
              <a:t>n_neighbors</a:t>
            </a:r>
            <a:r>
              <a:rPr lang="en-US" sz="3000">
                <a:solidFill>
                  <a:srgbClr val="000000"/>
                </a:solidFill>
                <a:latin typeface="Faustina"/>
                <a:ea typeface="Faustina"/>
                <a:cs typeface="Faustina"/>
                <a:sym typeface="Faustina"/>
              </a:rPr>
              <a:t> = 113: Số lượng láng giềng gần nhất mà mô hình sẽ sử dụng để dự đoán lớp của điểm dữ liệu mới.</a:t>
            </a:r>
          </a:p>
          <a:p>
            <a:pPr marL="647700" lvl="1" indent="-323850" algn="just">
              <a:lnSpc>
                <a:spcPts val="6600"/>
              </a:lnSpc>
              <a:buFont typeface="Arial"/>
              <a:buChar char="•"/>
            </a:pPr>
            <a:r>
              <a:rPr lang="en-US" sz="3000">
                <a:solidFill>
                  <a:srgbClr val="000000"/>
                </a:solidFill>
                <a:latin typeface="Faustina"/>
                <a:ea typeface="Faustina"/>
                <a:cs typeface="Faustina"/>
                <a:sym typeface="Faustina"/>
              </a:rPr>
              <a:t> </a:t>
            </a:r>
            <a:r>
              <a:rPr lang="en-US" sz="3000">
                <a:solidFill>
                  <a:srgbClr val="000000"/>
                </a:solidFill>
                <a:latin typeface="Faustina Bold"/>
                <a:ea typeface="Faustina Bold"/>
                <a:cs typeface="Faustina Bold"/>
                <a:sym typeface="Faustina Bold"/>
              </a:rPr>
              <a:t>weights</a:t>
            </a:r>
            <a:r>
              <a:rPr lang="en-US" sz="3000">
                <a:solidFill>
                  <a:srgbClr val="000000"/>
                </a:solidFill>
                <a:latin typeface="Faustina"/>
                <a:ea typeface="Faustina"/>
                <a:cs typeface="Faustina"/>
                <a:sym typeface="Faustina"/>
              </a:rPr>
              <a:t> = 'uniform': Tất cả các láng giềng có cùng một trọng số.</a:t>
            </a:r>
          </a:p>
          <a:p>
            <a:pPr marL="647700" lvl="1" indent="-323850" algn="just">
              <a:lnSpc>
                <a:spcPts val="6600"/>
              </a:lnSpc>
              <a:buFont typeface="Arial"/>
              <a:buChar char="•"/>
            </a:pPr>
            <a:r>
              <a:rPr lang="en-US" sz="3000">
                <a:solidFill>
                  <a:srgbClr val="000000"/>
                </a:solidFill>
                <a:latin typeface="Faustina Bold"/>
                <a:ea typeface="Faustina Bold"/>
                <a:cs typeface="Faustina Bold"/>
                <a:sym typeface="Faustina Bold"/>
              </a:rPr>
              <a:t>metric</a:t>
            </a:r>
            <a:r>
              <a:rPr lang="en-US" sz="3000">
                <a:solidFill>
                  <a:srgbClr val="000000"/>
                </a:solidFill>
                <a:latin typeface="Faustina"/>
                <a:ea typeface="Faustina"/>
                <a:cs typeface="Faustina"/>
                <a:sym typeface="Faustina"/>
              </a:rPr>
              <a:t> = 'manhattan': Phương pháp tính khoảng cách giữa các điểm dữ liệu.</a:t>
            </a:r>
          </a:p>
        </p:txBody>
      </p:sp>
      <p:sp>
        <p:nvSpPr>
          <p:cNvPr id="8" name="Freeform 8"/>
          <p:cNvSpPr/>
          <p:nvPr/>
        </p:nvSpPr>
        <p:spPr>
          <a:xfrm>
            <a:off x="-3507013" y="613634"/>
            <a:ext cx="13651751" cy="1989390"/>
          </a:xfrm>
          <a:custGeom>
            <a:avLst/>
            <a:gdLst/>
            <a:ahLst/>
            <a:cxnLst/>
            <a:rect l="l" t="t" r="r" b="b"/>
            <a:pathLst>
              <a:path w="13651751" h="1989390">
                <a:moveTo>
                  <a:pt x="0" y="0"/>
                </a:moveTo>
                <a:lnTo>
                  <a:pt x="13651751" y="0"/>
                </a:lnTo>
                <a:lnTo>
                  <a:pt x="13651751" y="1989389"/>
                </a:lnTo>
                <a:lnTo>
                  <a:pt x="0" y="1989389"/>
                </a:lnTo>
                <a:lnTo>
                  <a:pt x="0" y="0"/>
                </a:lnTo>
                <a:close/>
              </a:path>
            </a:pathLst>
          </a:custGeom>
          <a:blipFill>
            <a:blip r:embed="rId6"/>
            <a:stretch>
              <a:fillRect t="-180" b="-180"/>
            </a:stretch>
          </a:blipFill>
        </p:spPr>
      </p:sp>
      <p:grpSp>
        <p:nvGrpSpPr>
          <p:cNvPr id="9" name="Group 9"/>
          <p:cNvGrpSpPr/>
          <p:nvPr/>
        </p:nvGrpSpPr>
        <p:grpSpPr>
          <a:xfrm>
            <a:off x="-3312665" y="1182017"/>
            <a:ext cx="13263054" cy="1133461"/>
            <a:chOff x="0" y="0"/>
            <a:chExt cx="3610825" cy="308581"/>
          </a:xfrm>
        </p:grpSpPr>
        <p:sp>
          <p:nvSpPr>
            <p:cNvPr id="10" name="Freeform 10"/>
            <p:cNvSpPr/>
            <p:nvPr/>
          </p:nvSpPr>
          <p:spPr>
            <a:xfrm>
              <a:off x="0" y="0"/>
              <a:ext cx="3610825" cy="308581"/>
            </a:xfrm>
            <a:custGeom>
              <a:avLst/>
              <a:gdLst/>
              <a:ahLst/>
              <a:cxnLst/>
              <a:rect l="l" t="t" r="r" b="b"/>
              <a:pathLst>
                <a:path w="3610825" h="308581">
                  <a:moveTo>
                    <a:pt x="3407625" y="0"/>
                  </a:moveTo>
                  <a:cubicBezTo>
                    <a:pt x="3519849" y="0"/>
                    <a:pt x="3610825" y="69078"/>
                    <a:pt x="3610825" y="154291"/>
                  </a:cubicBezTo>
                  <a:cubicBezTo>
                    <a:pt x="3610825" y="239503"/>
                    <a:pt x="3519849" y="308581"/>
                    <a:pt x="3407625" y="308581"/>
                  </a:cubicBezTo>
                  <a:lnTo>
                    <a:pt x="203200" y="308581"/>
                  </a:lnTo>
                  <a:cubicBezTo>
                    <a:pt x="90976" y="308581"/>
                    <a:pt x="0" y="239503"/>
                    <a:pt x="0" y="154291"/>
                  </a:cubicBezTo>
                  <a:cubicBezTo>
                    <a:pt x="0" y="69078"/>
                    <a:pt x="90976" y="0"/>
                    <a:pt x="203200" y="0"/>
                  </a:cubicBezTo>
                  <a:close/>
                </a:path>
              </a:pathLst>
            </a:custGeom>
            <a:solidFill>
              <a:srgbClr val="FFFFFF"/>
            </a:solidFill>
          </p:spPr>
        </p:sp>
        <p:sp>
          <p:nvSpPr>
            <p:cNvPr id="11" name="TextBox 11"/>
            <p:cNvSpPr txBox="1"/>
            <p:nvPr/>
          </p:nvSpPr>
          <p:spPr>
            <a:xfrm>
              <a:off x="0" y="-28575"/>
              <a:ext cx="3610825" cy="337156"/>
            </a:xfrm>
            <a:prstGeom prst="rect">
              <a:avLst/>
            </a:prstGeom>
          </p:spPr>
          <p:txBody>
            <a:bodyPr lIns="50800" tIns="50800" rIns="50800" bIns="50800" rtlCol="0" anchor="ctr"/>
            <a:lstStyle/>
            <a:p>
              <a:pPr algn="ctr">
                <a:lnSpc>
                  <a:spcPts val="1885"/>
                </a:lnSpc>
              </a:pPr>
              <a:endParaRPr/>
            </a:p>
          </p:txBody>
        </p:sp>
      </p:grpSp>
      <p:sp>
        <p:nvSpPr>
          <p:cNvPr id="12" name="TextBox 12"/>
          <p:cNvSpPr txBox="1"/>
          <p:nvPr/>
        </p:nvSpPr>
        <p:spPr>
          <a:xfrm>
            <a:off x="342874" y="1267742"/>
            <a:ext cx="9310387" cy="1047736"/>
          </a:xfrm>
          <a:prstGeom prst="rect">
            <a:avLst/>
          </a:prstGeom>
        </p:spPr>
        <p:txBody>
          <a:bodyPr lIns="0" tIns="0" rIns="0" bIns="0" rtlCol="0" anchor="t">
            <a:spAutoFit/>
          </a:bodyPr>
          <a:lstStyle/>
          <a:p>
            <a:pPr algn="l">
              <a:lnSpc>
                <a:spcPts val="8024"/>
              </a:lnSpc>
            </a:pPr>
            <a:r>
              <a:rPr lang="en-US" sz="7499">
                <a:solidFill>
                  <a:srgbClr val="438E20"/>
                </a:solidFill>
                <a:latin typeface="Roboto Bold"/>
                <a:ea typeface="Roboto Bold"/>
                <a:cs typeface="Roboto Bold"/>
                <a:sym typeface="Roboto Bold"/>
              </a:rPr>
              <a:t>4.Xây dựng mô hình </a:t>
            </a:r>
          </a:p>
        </p:txBody>
      </p:sp>
      <p:sp>
        <p:nvSpPr>
          <p:cNvPr id="13" name="TextBox 13"/>
          <p:cNvSpPr txBox="1"/>
          <p:nvPr/>
        </p:nvSpPr>
        <p:spPr>
          <a:xfrm>
            <a:off x="1028700" y="3981669"/>
            <a:ext cx="7871933" cy="516890"/>
          </a:xfrm>
          <a:prstGeom prst="rect">
            <a:avLst/>
          </a:prstGeom>
        </p:spPr>
        <p:txBody>
          <a:bodyPr lIns="0" tIns="0" rIns="0" bIns="0" rtlCol="0" anchor="t">
            <a:spAutoFit/>
          </a:bodyPr>
          <a:lstStyle/>
          <a:p>
            <a:pPr algn="l">
              <a:lnSpc>
                <a:spcPts val="3879"/>
              </a:lnSpc>
            </a:pPr>
            <a:r>
              <a:rPr lang="en-US" sz="3999" b="1">
                <a:solidFill>
                  <a:srgbClr val="000000"/>
                </a:solidFill>
                <a:latin typeface="Roboto Slab" panose="020B0604020202020204" charset="0"/>
                <a:ea typeface="Roboto Slab" panose="020B0604020202020204" charset="0"/>
                <a:cs typeface="Ruda Heavy"/>
                <a:sym typeface="Ruda Heavy"/>
              </a:rPr>
              <a:t>b. Đặc điểm xây dựng</a:t>
            </a:r>
          </a:p>
        </p:txBody>
      </p:sp>
      <p:sp>
        <p:nvSpPr>
          <p:cNvPr id="14" name="TextBox 14"/>
          <p:cNvSpPr txBox="1"/>
          <p:nvPr/>
        </p:nvSpPr>
        <p:spPr>
          <a:xfrm>
            <a:off x="699123" y="2997391"/>
            <a:ext cx="9251267" cy="516890"/>
          </a:xfrm>
          <a:prstGeom prst="rect">
            <a:avLst/>
          </a:prstGeom>
        </p:spPr>
        <p:txBody>
          <a:bodyPr lIns="0" tIns="0" rIns="0" bIns="0" rtlCol="0" anchor="t">
            <a:spAutoFit/>
          </a:bodyPr>
          <a:lstStyle/>
          <a:p>
            <a:pPr algn="l">
              <a:lnSpc>
                <a:spcPts val="3879"/>
              </a:lnSpc>
            </a:pPr>
            <a:r>
              <a:rPr lang="en-US" sz="3999">
                <a:solidFill>
                  <a:srgbClr val="000000"/>
                </a:solidFill>
                <a:latin typeface="Ruda Heavy"/>
                <a:ea typeface="Ruda Heavy"/>
                <a:cs typeface="Ruda Heavy"/>
                <a:sym typeface="Ruda Heavy"/>
              </a:rPr>
              <a:t>4.7. Mô hình K-Nearest Neighbors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p:nvPr/>
        </p:nvGrpSpPr>
        <p:grpSpPr>
          <a:xfrm>
            <a:off x="342874" y="-13920"/>
            <a:ext cx="17753725" cy="1255108"/>
            <a:chOff x="0" y="0"/>
            <a:chExt cx="23671633" cy="1673477"/>
          </a:xfrm>
        </p:grpSpPr>
        <p:sp>
          <p:nvSpPr>
            <p:cNvPr id="3" name="Freeform 3"/>
            <p:cNvSpPr/>
            <p:nvPr/>
          </p:nvSpPr>
          <p:spPr>
            <a:xfrm>
              <a:off x="933779" y="0"/>
              <a:ext cx="2479972" cy="1673477"/>
            </a:xfrm>
            <a:custGeom>
              <a:avLst/>
              <a:gdLst/>
              <a:ahLst/>
              <a:cxnLst/>
              <a:rect l="l" t="t" r="r" b="b"/>
              <a:pathLst>
                <a:path w="2479972" h="1673477">
                  <a:moveTo>
                    <a:pt x="0" y="0"/>
                  </a:moveTo>
                  <a:lnTo>
                    <a:pt x="2479972" y="0"/>
                  </a:lnTo>
                  <a:lnTo>
                    <a:pt x="2479972" y="1673477"/>
                  </a:lnTo>
                  <a:lnTo>
                    <a:pt x="0" y="1673477"/>
                  </a:lnTo>
                  <a:lnTo>
                    <a:pt x="0" y="0"/>
                  </a:lnTo>
                  <a:close/>
                </a:path>
              </a:pathLst>
            </a:custGeom>
            <a:blipFill>
              <a:blip r:embed="rId2"/>
              <a:stretch>
                <a:fillRect/>
              </a:stretch>
            </a:blipFill>
          </p:spPr>
        </p:sp>
        <p:sp>
          <p:nvSpPr>
            <p:cNvPr id="4" name="Freeform 4"/>
            <p:cNvSpPr/>
            <p:nvPr/>
          </p:nvSpPr>
          <p:spPr>
            <a:xfrm>
              <a:off x="0" y="200958"/>
              <a:ext cx="1141704" cy="1198217"/>
            </a:xfrm>
            <a:custGeom>
              <a:avLst/>
              <a:gdLst/>
              <a:ahLst/>
              <a:cxnLst/>
              <a:rect l="l" t="t" r="r" b="b"/>
              <a:pathLst>
                <a:path w="1141704" h="1198217">
                  <a:moveTo>
                    <a:pt x="0" y="0"/>
                  </a:moveTo>
                  <a:lnTo>
                    <a:pt x="1141704" y="0"/>
                  </a:lnTo>
                  <a:lnTo>
                    <a:pt x="1141704" y="1198217"/>
                  </a:lnTo>
                  <a:lnTo>
                    <a:pt x="0" y="1198217"/>
                  </a:lnTo>
                  <a:lnTo>
                    <a:pt x="0" y="0"/>
                  </a:lnTo>
                  <a:close/>
                </a:path>
              </a:pathLst>
            </a:custGeom>
            <a:blipFill>
              <a:blip r:embed="rId3"/>
              <a:stretch>
                <a:fillRect l="-2624" r="-2624"/>
              </a:stretch>
            </a:blipFill>
          </p:spPr>
        </p:sp>
        <p:sp>
          <p:nvSpPr>
            <p:cNvPr id="5" name="Freeform 5"/>
            <p:cNvSpPr/>
            <p:nvPr/>
          </p:nvSpPr>
          <p:spPr>
            <a:xfrm>
              <a:off x="19737644" y="237630"/>
              <a:ext cx="1588973" cy="1161546"/>
            </a:xfrm>
            <a:custGeom>
              <a:avLst/>
              <a:gdLst/>
              <a:ahLst/>
              <a:cxnLst/>
              <a:rect l="l" t="t" r="r" b="b"/>
              <a:pathLst>
                <a:path w="1588973" h="1161546">
                  <a:moveTo>
                    <a:pt x="0" y="0"/>
                  </a:moveTo>
                  <a:lnTo>
                    <a:pt x="1588973" y="0"/>
                  </a:lnTo>
                  <a:lnTo>
                    <a:pt x="1588973" y="1161545"/>
                  </a:lnTo>
                  <a:lnTo>
                    <a:pt x="0" y="1161545"/>
                  </a:lnTo>
                  <a:lnTo>
                    <a:pt x="0" y="0"/>
                  </a:lnTo>
                  <a:close/>
                </a:path>
              </a:pathLst>
            </a:custGeom>
            <a:blipFill>
              <a:blip r:embed="rId4"/>
              <a:stretch>
                <a:fillRect l="-9961" t="-27783" r="-11953" b="-38992"/>
              </a:stretch>
            </a:blipFill>
          </p:spPr>
        </p:sp>
        <p:sp>
          <p:nvSpPr>
            <p:cNvPr id="6" name="Freeform 6"/>
            <p:cNvSpPr/>
            <p:nvPr/>
          </p:nvSpPr>
          <p:spPr>
            <a:xfrm>
              <a:off x="20983875" y="237630"/>
              <a:ext cx="2687758" cy="1198217"/>
            </a:xfrm>
            <a:custGeom>
              <a:avLst/>
              <a:gdLst/>
              <a:ahLst/>
              <a:cxnLst/>
              <a:rect l="l" t="t" r="r" b="b"/>
              <a:pathLst>
                <a:path w="2687758" h="1198217">
                  <a:moveTo>
                    <a:pt x="0" y="0"/>
                  </a:moveTo>
                  <a:lnTo>
                    <a:pt x="2687758" y="0"/>
                  </a:lnTo>
                  <a:lnTo>
                    <a:pt x="2687758" y="1198217"/>
                  </a:lnTo>
                  <a:lnTo>
                    <a:pt x="0" y="1198217"/>
                  </a:lnTo>
                  <a:lnTo>
                    <a:pt x="0" y="0"/>
                  </a:lnTo>
                  <a:close/>
                </a:path>
              </a:pathLst>
            </a:custGeom>
            <a:blipFill>
              <a:blip r:embed="rId5"/>
              <a:stretch>
                <a:fillRect r="-15165" b="-13289"/>
              </a:stretch>
            </a:blipFill>
          </p:spPr>
        </p:sp>
      </p:grpSp>
      <p:sp>
        <p:nvSpPr>
          <p:cNvPr id="7" name="Freeform 7"/>
          <p:cNvSpPr/>
          <p:nvPr/>
        </p:nvSpPr>
        <p:spPr>
          <a:xfrm>
            <a:off x="-3507013" y="613634"/>
            <a:ext cx="13651751" cy="1989390"/>
          </a:xfrm>
          <a:custGeom>
            <a:avLst/>
            <a:gdLst/>
            <a:ahLst/>
            <a:cxnLst/>
            <a:rect l="l" t="t" r="r" b="b"/>
            <a:pathLst>
              <a:path w="13651751" h="1989390">
                <a:moveTo>
                  <a:pt x="0" y="0"/>
                </a:moveTo>
                <a:lnTo>
                  <a:pt x="13651751" y="0"/>
                </a:lnTo>
                <a:lnTo>
                  <a:pt x="13651751" y="1989389"/>
                </a:lnTo>
                <a:lnTo>
                  <a:pt x="0" y="1989389"/>
                </a:lnTo>
                <a:lnTo>
                  <a:pt x="0" y="0"/>
                </a:lnTo>
                <a:close/>
              </a:path>
            </a:pathLst>
          </a:custGeom>
          <a:blipFill>
            <a:blip r:embed="rId6"/>
            <a:stretch>
              <a:fillRect t="-180" b="-180"/>
            </a:stretch>
          </a:blipFill>
        </p:spPr>
      </p:sp>
      <p:grpSp>
        <p:nvGrpSpPr>
          <p:cNvPr id="8" name="Group 8"/>
          <p:cNvGrpSpPr/>
          <p:nvPr/>
        </p:nvGrpSpPr>
        <p:grpSpPr>
          <a:xfrm>
            <a:off x="-3312665" y="1182017"/>
            <a:ext cx="13263054" cy="1133461"/>
            <a:chOff x="0" y="0"/>
            <a:chExt cx="3610825" cy="308581"/>
          </a:xfrm>
        </p:grpSpPr>
        <p:sp>
          <p:nvSpPr>
            <p:cNvPr id="9" name="Freeform 9"/>
            <p:cNvSpPr/>
            <p:nvPr/>
          </p:nvSpPr>
          <p:spPr>
            <a:xfrm>
              <a:off x="0" y="0"/>
              <a:ext cx="3610825" cy="308581"/>
            </a:xfrm>
            <a:custGeom>
              <a:avLst/>
              <a:gdLst/>
              <a:ahLst/>
              <a:cxnLst/>
              <a:rect l="l" t="t" r="r" b="b"/>
              <a:pathLst>
                <a:path w="3610825" h="308581">
                  <a:moveTo>
                    <a:pt x="3407625" y="0"/>
                  </a:moveTo>
                  <a:cubicBezTo>
                    <a:pt x="3519849" y="0"/>
                    <a:pt x="3610825" y="69078"/>
                    <a:pt x="3610825" y="154291"/>
                  </a:cubicBezTo>
                  <a:cubicBezTo>
                    <a:pt x="3610825" y="239503"/>
                    <a:pt x="3519849" y="308581"/>
                    <a:pt x="3407625" y="308581"/>
                  </a:cubicBezTo>
                  <a:lnTo>
                    <a:pt x="203200" y="308581"/>
                  </a:lnTo>
                  <a:cubicBezTo>
                    <a:pt x="90976" y="308581"/>
                    <a:pt x="0" y="239503"/>
                    <a:pt x="0" y="154291"/>
                  </a:cubicBezTo>
                  <a:cubicBezTo>
                    <a:pt x="0" y="69078"/>
                    <a:pt x="90976" y="0"/>
                    <a:pt x="203200" y="0"/>
                  </a:cubicBezTo>
                  <a:close/>
                </a:path>
              </a:pathLst>
            </a:custGeom>
            <a:solidFill>
              <a:srgbClr val="FFFFFF"/>
            </a:solidFill>
          </p:spPr>
        </p:sp>
        <p:sp>
          <p:nvSpPr>
            <p:cNvPr id="10" name="TextBox 10"/>
            <p:cNvSpPr txBox="1"/>
            <p:nvPr/>
          </p:nvSpPr>
          <p:spPr>
            <a:xfrm>
              <a:off x="0" y="-28575"/>
              <a:ext cx="3610825" cy="337156"/>
            </a:xfrm>
            <a:prstGeom prst="rect">
              <a:avLst/>
            </a:prstGeom>
          </p:spPr>
          <p:txBody>
            <a:bodyPr lIns="50800" tIns="50800" rIns="50800" bIns="50800" rtlCol="0" anchor="ctr"/>
            <a:lstStyle/>
            <a:p>
              <a:pPr algn="ctr">
                <a:lnSpc>
                  <a:spcPts val="1885"/>
                </a:lnSpc>
              </a:pPr>
              <a:endParaRPr/>
            </a:p>
          </p:txBody>
        </p:sp>
      </p:grpSp>
      <p:sp>
        <p:nvSpPr>
          <p:cNvPr id="11" name="Freeform 11"/>
          <p:cNvSpPr/>
          <p:nvPr/>
        </p:nvSpPr>
        <p:spPr>
          <a:xfrm>
            <a:off x="9315076" y="3514281"/>
            <a:ext cx="8781523" cy="4875360"/>
          </a:xfrm>
          <a:custGeom>
            <a:avLst/>
            <a:gdLst/>
            <a:ahLst/>
            <a:cxnLst/>
            <a:rect l="l" t="t" r="r" b="b"/>
            <a:pathLst>
              <a:path w="8781523" h="4875360">
                <a:moveTo>
                  <a:pt x="0" y="0"/>
                </a:moveTo>
                <a:lnTo>
                  <a:pt x="8781523" y="0"/>
                </a:lnTo>
                <a:lnTo>
                  <a:pt x="8781523" y="4875361"/>
                </a:lnTo>
                <a:lnTo>
                  <a:pt x="0" y="4875361"/>
                </a:lnTo>
                <a:lnTo>
                  <a:pt x="0" y="0"/>
                </a:lnTo>
                <a:close/>
              </a:path>
            </a:pathLst>
          </a:custGeom>
          <a:blipFill>
            <a:blip r:embed="rId7"/>
            <a:stretch>
              <a:fillRect/>
            </a:stretch>
          </a:blipFill>
        </p:spPr>
      </p:sp>
      <p:sp>
        <p:nvSpPr>
          <p:cNvPr id="12" name="TextBox 12"/>
          <p:cNvSpPr txBox="1"/>
          <p:nvPr/>
        </p:nvSpPr>
        <p:spPr>
          <a:xfrm>
            <a:off x="1028700" y="3763257"/>
            <a:ext cx="7871933" cy="516890"/>
          </a:xfrm>
          <a:prstGeom prst="rect">
            <a:avLst/>
          </a:prstGeom>
        </p:spPr>
        <p:txBody>
          <a:bodyPr lIns="0" tIns="0" rIns="0" bIns="0" rtlCol="0" anchor="t">
            <a:spAutoFit/>
          </a:bodyPr>
          <a:lstStyle/>
          <a:p>
            <a:pPr algn="l">
              <a:lnSpc>
                <a:spcPts val="3879"/>
              </a:lnSpc>
            </a:pPr>
            <a:r>
              <a:rPr lang="en-US" sz="3999" b="1">
                <a:solidFill>
                  <a:srgbClr val="000000"/>
                </a:solidFill>
                <a:latin typeface="Roboto Slab" panose="020B0604020202020204" charset="0"/>
                <a:ea typeface="Roboto Slab" panose="020B0604020202020204" charset="0"/>
                <a:cs typeface="Ruda Heavy"/>
                <a:sym typeface="Ruda Heavy"/>
              </a:rPr>
              <a:t>a. Lý Thuyết</a:t>
            </a:r>
          </a:p>
        </p:txBody>
      </p:sp>
      <p:sp>
        <p:nvSpPr>
          <p:cNvPr id="13" name="TextBox 13"/>
          <p:cNvSpPr txBox="1"/>
          <p:nvPr/>
        </p:nvSpPr>
        <p:spPr>
          <a:xfrm>
            <a:off x="699123" y="2997391"/>
            <a:ext cx="8943470" cy="524246"/>
          </a:xfrm>
          <a:prstGeom prst="rect">
            <a:avLst/>
          </a:prstGeom>
        </p:spPr>
        <p:txBody>
          <a:bodyPr lIns="0" tIns="0" rIns="0" bIns="0" rtlCol="0" anchor="t">
            <a:spAutoFit/>
          </a:bodyPr>
          <a:lstStyle/>
          <a:p>
            <a:pPr algn="l">
              <a:lnSpc>
                <a:spcPts val="3879"/>
              </a:lnSpc>
            </a:pPr>
            <a:r>
              <a:rPr lang="en-US" sz="3999" b="1">
                <a:solidFill>
                  <a:srgbClr val="000000"/>
                </a:solidFill>
                <a:latin typeface="Ruda Heavy" panose="020B0604020202020204" charset="0"/>
                <a:ea typeface="Roboto" panose="020B0604020202020204" charset="0"/>
                <a:cs typeface="Ruda Heavy"/>
                <a:sym typeface="Ruda Heavy"/>
              </a:rPr>
              <a:t>4.8. Mô hình XGBoost</a:t>
            </a:r>
          </a:p>
        </p:txBody>
      </p:sp>
      <p:sp>
        <p:nvSpPr>
          <p:cNvPr id="14" name="TextBox 14"/>
          <p:cNvSpPr txBox="1"/>
          <p:nvPr/>
        </p:nvSpPr>
        <p:spPr>
          <a:xfrm>
            <a:off x="342874" y="1267742"/>
            <a:ext cx="9310387" cy="1047736"/>
          </a:xfrm>
          <a:prstGeom prst="rect">
            <a:avLst/>
          </a:prstGeom>
        </p:spPr>
        <p:txBody>
          <a:bodyPr lIns="0" tIns="0" rIns="0" bIns="0" rtlCol="0" anchor="t">
            <a:spAutoFit/>
          </a:bodyPr>
          <a:lstStyle/>
          <a:p>
            <a:pPr algn="l">
              <a:lnSpc>
                <a:spcPts val="8024"/>
              </a:lnSpc>
            </a:pPr>
            <a:r>
              <a:rPr lang="en-US" sz="7499">
                <a:solidFill>
                  <a:srgbClr val="438E20"/>
                </a:solidFill>
                <a:latin typeface="Roboto Bold"/>
                <a:ea typeface="Roboto Bold"/>
                <a:cs typeface="Roboto Bold"/>
                <a:sym typeface="Roboto Bold"/>
              </a:rPr>
              <a:t>4.Xây dựng mô hình </a:t>
            </a:r>
          </a:p>
        </p:txBody>
      </p:sp>
      <p:sp>
        <p:nvSpPr>
          <p:cNvPr id="15" name="TextBox 15"/>
          <p:cNvSpPr txBox="1"/>
          <p:nvPr/>
        </p:nvSpPr>
        <p:spPr>
          <a:xfrm>
            <a:off x="902549" y="4356347"/>
            <a:ext cx="8191037" cy="5257800"/>
          </a:xfrm>
          <a:prstGeom prst="rect">
            <a:avLst/>
          </a:prstGeom>
        </p:spPr>
        <p:txBody>
          <a:bodyPr lIns="0" tIns="0" rIns="0" bIns="0" rtlCol="0" anchor="t">
            <a:spAutoFit/>
          </a:bodyPr>
          <a:lstStyle/>
          <a:p>
            <a:pPr marL="647700" lvl="1" indent="-323850" algn="just">
              <a:lnSpc>
                <a:spcPts val="6000"/>
              </a:lnSpc>
              <a:buFont typeface="Arial"/>
              <a:buChar char="•"/>
            </a:pPr>
            <a:r>
              <a:rPr lang="en-US" sz="3000">
                <a:solidFill>
                  <a:srgbClr val="000000"/>
                </a:solidFill>
                <a:latin typeface="Faustina"/>
                <a:ea typeface="Faustina"/>
                <a:cs typeface="Faustina"/>
                <a:sym typeface="Faustina"/>
              </a:rPr>
              <a:t> Kết hợp nhiều mô hình cây quyết định.</a:t>
            </a:r>
          </a:p>
          <a:p>
            <a:pPr marL="647700" lvl="1" indent="-323850" algn="just">
              <a:lnSpc>
                <a:spcPts val="6000"/>
              </a:lnSpc>
              <a:buFont typeface="Arial"/>
              <a:buChar char="•"/>
            </a:pPr>
            <a:r>
              <a:rPr lang="en-US" sz="3000">
                <a:solidFill>
                  <a:srgbClr val="000000"/>
                </a:solidFill>
                <a:latin typeface="Faustina"/>
                <a:ea typeface="Faustina"/>
                <a:cs typeface="Faustina"/>
                <a:sym typeface="Faustina"/>
              </a:rPr>
              <a:t>Xây dựng dựa trên lỗi dự đoán của các mô hình trước đó.</a:t>
            </a:r>
          </a:p>
          <a:p>
            <a:pPr marL="647700" lvl="1" indent="-323850" algn="just">
              <a:lnSpc>
                <a:spcPts val="6000"/>
              </a:lnSpc>
              <a:buFont typeface="Arial"/>
              <a:buChar char="•"/>
            </a:pPr>
            <a:r>
              <a:rPr lang="en-US" sz="3000">
                <a:solidFill>
                  <a:srgbClr val="000000"/>
                </a:solidFill>
                <a:latin typeface="Faustina"/>
                <a:ea typeface="Faustina"/>
                <a:cs typeface="Faustina"/>
                <a:sym typeface="Faustina"/>
              </a:rPr>
              <a:t>Cải thiện dần dần độ chính xác.</a:t>
            </a:r>
          </a:p>
          <a:p>
            <a:pPr marL="647700" lvl="1" indent="-323850" algn="just">
              <a:lnSpc>
                <a:spcPts val="6000"/>
              </a:lnSpc>
              <a:buFont typeface="Arial"/>
              <a:buChar char="•"/>
            </a:pPr>
            <a:r>
              <a:rPr lang="en-US" sz="3000">
                <a:solidFill>
                  <a:srgbClr val="000000"/>
                </a:solidFill>
                <a:latin typeface="Faustina"/>
                <a:ea typeface="Faustina"/>
                <a:cs typeface="Faustina"/>
                <a:sym typeface="Faustina"/>
              </a:rPr>
              <a:t>Độ chính xác cao.</a:t>
            </a:r>
          </a:p>
          <a:p>
            <a:pPr marL="647700" lvl="1" indent="-323850" algn="just">
              <a:lnSpc>
                <a:spcPts val="6000"/>
              </a:lnSpc>
              <a:buFont typeface="Arial"/>
              <a:buChar char="•"/>
            </a:pPr>
            <a:r>
              <a:rPr lang="en-US" sz="3000">
                <a:solidFill>
                  <a:srgbClr val="000000"/>
                </a:solidFill>
                <a:latin typeface="Faustina"/>
                <a:ea typeface="Faustina"/>
                <a:cs typeface="Faustina"/>
                <a:sym typeface="Faustina"/>
              </a:rPr>
              <a:t>Tuy nhiên khó giải thích.</a:t>
            </a:r>
          </a:p>
          <a:p>
            <a:pPr algn="just">
              <a:lnSpc>
                <a:spcPts val="6000"/>
              </a:lnSpc>
            </a:pPr>
            <a:endParaRPr lang="en-US" sz="3000">
              <a:solidFill>
                <a:srgbClr val="000000"/>
              </a:solidFill>
              <a:latin typeface="Faustina"/>
              <a:ea typeface="Faustina"/>
              <a:cs typeface="Faustina"/>
              <a:sym typeface="Faustin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p:nvPr/>
        </p:nvGrpSpPr>
        <p:grpSpPr>
          <a:xfrm>
            <a:off x="342874" y="-13920"/>
            <a:ext cx="17753725" cy="1255108"/>
            <a:chOff x="0" y="0"/>
            <a:chExt cx="23671633" cy="1673477"/>
          </a:xfrm>
        </p:grpSpPr>
        <p:sp>
          <p:nvSpPr>
            <p:cNvPr id="3" name="Freeform 3"/>
            <p:cNvSpPr/>
            <p:nvPr/>
          </p:nvSpPr>
          <p:spPr>
            <a:xfrm>
              <a:off x="933779" y="0"/>
              <a:ext cx="2479972" cy="1673477"/>
            </a:xfrm>
            <a:custGeom>
              <a:avLst/>
              <a:gdLst/>
              <a:ahLst/>
              <a:cxnLst/>
              <a:rect l="l" t="t" r="r" b="b"/>
              <a:pathLst>
                <a:path w="2479972" h="1673477">
                  <a:moveTo>
                    <a:pt x="0" y="0"/>
                  </a:moveTo>
                  <a:lnTo>
                    <a:pt x="2479972" y="0"/>
                  </a:lnTo>
                  <a:lnTo>
                    <a:pt x="2479972" y="1673477"/>
                  </a:lnTo>
                  <a:lnTo>
                    <a:pt x="0" y="1673477"/>
                  </a:lnTo>
                  <a:lnTo>
                    <a:pt x="0" y="0"/>
                  </a:lnTo>
                  <a:close/>
                </a:path>
              </a:pathLst>
            </a:custGeom>
            <a:blipFill>
              <a:blip r:embed="rId2"/>
              <a:stretch>
                <a:fillRect/>
              </a:stretch>
            </a:blipFill>
          </p:spPr>
        </p:sp>
        <p:sp>
          <p:nvSpPr>
            <p:cNvPr id="4" name="Freeform 4"/>
            <p:cNvSpPr/>
            <p:nvPr/>
          </p:nvSpPr>
          <p:spPr>
            <a:xfrm>
              <a:off x="0" y="200958"/>
              <a:ext cx="1141704" cy="1198217"/>
            </a:xfrm>
            <a:custGeom>
              <a:avLst/>
              <a:gdLst/>
              <a:ahLst/>
              <a:cxnLst/>
              <a:rect l="l" t="t" r="r" b="b"/>
              <a:pathLst>
                <a:path w="1141704" h="1198217">
                  <a:moveTo>
                    <a:pt x="0" y="0"/>
                  </a:moveTo>
                  <a:lnTo>
                    <a:pt x="1141704" y="0"/>
                  </a:lnTo>
                  <a:lnTo>
                    <a:pt x="1141704" y="1198217"/>
                  </a:lnTo>
                  <a:lnTo>
                    <a:pt x="0" y="1198217"/>
                  </a:lnTo>
                  <a:lnTo>
                    <a:pt x="0" y="0"/>
                  </a:lnTo>
                  <a:close/>
                </a:path>
              </a:pathLst>
            </a:custGeom>
            <a:blipFill>
              <a:blip r:embed="rId3"/>
              <a:stretch>
                <a:fillRect l="-2624" r="-2624"/>
              </a:stretch>
            </a:blipFill>
          </p:spPr>
        </p:sp>
        <p:sp>
          <p:nvSpPr>
            <p:cNvPr id="5" name="Freeform 5"/>
            <p:cNvSpPr/>
            <p:nvPr/>
          </p:nvSpPr>
          <p:spPr>
            <a:xfrm>
              <a:off x="19737644" y="237630"/>
              <a:ext cx="1588973" cy="1161546"/>
            </a:xfrm>
            <a:custGeom>
              <a:avLst/>
              <a:gdLst/>
              <a:ahLst/>
              <a:cxnLst/>
              <a:rect l="l" t="t" r="r" b="b"/>
              <a:pathLst>
                <a:path w="1588973" h="1161546">
                  <a:moveTo>
                    <a:pt x="0" y="0"/>
                  </a:moveTo>
                  <a:lnTo>
                    <a:pt x="1588973" y="0"/>
                  </a:lnTo>
                  <a:lnTo>
                    <a:pt x="1588973" y="1161545"/>
                  </a:lnTo>
                  <a:lnTo>
                    <a:pt x="0" y="1161545"/>
                  </a:lnTo>
                  <a:lnTo>
                    <a:pt x="0" y="0"/>
                  </a:lnTo>
                  <a:close/>
                </a:path>
              </a:pathLst>
            </a:custGeom>
            <a:blipFill>
              <a:blip r:embed="rId4"/>
              <a:stretch>
                <a:fillRect l="-9961" t="-27783" r="-11953" b="-38992"/>
              </a:stretch>
            </a:blipFill>
          </p:spPr>
        </p:sp>
        <p:sp>
          <p:nvSpPr>
            <p:cNvPr id="6" name="Freeform 6"/>
            <p:cNvSpPr/>
            <p:nvPr/>
          </p:nvSpPr>
          <p:spPr>
            <a:xfrm>
              <a:off x="20983875" y="237630"/>
              <a:ext cx="2687758" cy="1198217"/>
            </a:xfrm>
            <a:custGeom>
              <a:avLst/>
              <a:gdLst/>
              <a:ahLst/>
              <a:cxnLst/>
              <a:rect l="l" t="t" r="r" b="b"/>
              <a:pathLst>
                <a:path w="2687758" h="1198217">
                  <a:moveTo>
                    <a:pt x="0" y="0"/>
                  </a:moveTo>
                  <a:lnTo>
                    <a:pt x="2687758" y="0"/>
                  </a:lnTo>
                  <a:lnTo>
                    <a:pt x="2687758" y="1198217"/>
                  </a:lnTo>
                  <a:lnTo>
                    <a:pt x="0" y="1198217"/>
                  </a:lnTo>
                  <a:lnTo>
                    <a:pt x="0" y="0"/>
                  </a:lnTo>
                  <a:close/>
                </a:path>
              </a:pathLst>
            </a:custGeom>
            <a:blipFill>
              <a:blip r:embed="rId5"/>
              <a:stretch>
                <a:fillRect r="-15165" b="-13289"/>
              </a:stretch>
            </a:blipFill>
          </p:spPr>
        </p:sp>
      </p:grpSp>
      <p:sp>
        <p:nvSpPr>
          <p:cNvPr id="7" name="Freeform 7"/>
          <p:cNvSpPr/>
          <p:nvPr/>
        </p:nvSpPr>
        <p:spPr>
          <a:xfrm>
            <a:off x="-3507013" y="613634"/>
            <a:ext cx="13651751" cy="1989390"/>
          </a:xfrm>
          <a:custGeom>
            <a:avLst/>
            <a:gdLst/>
            <a:ahLst/>
            <a:cxnLst/>
            <a:rect l="l" t="t" r="r" b="b"/>
            <a:pathLst>
              <a:path w="13651751" h="1989390">
                <a:moveTo>
                  <a:pt x="0" y="0"/>
                </a:moveTo>
                <a:lnTo>
                  <a:pt x="13651751" y="0"/>
                </a:lnTo>
                <a:lnTo>
                  <a:pt x="13651751" y="1989389"/>
                </a:lnTo>
                <a:lnTo>
                  <a:pt x="0" y="1989389"/>
                </a:lnTo>
                <a:lnTo>
                  <a:pt x="0" y="0"/>
                </a:lnTo>
                <a:close/>
              </a:path>
            </a:pathLst>
          </a:custGeom>
          <a:blipFill>
            <a:blip r:embed="rId6"/>
            <a:stretch>
              <a:fillRect t="-180" b="-180"/>
            </a:stretch>
          </a:blipFill>
        </p:spPr>
      </p:sp>
      <p:grpSp>
        <p:nvGrpSpPr>
          <p:cNvPr id="8" name="Group 8"/>
          <p:cNvGrpSpPr/>
          <p:nvPr/>
        </p:nvGrpSpPr>
        <p:grpSpPr>
          <a:xfrm>
            <a:off x="-3312665" y="1182017"/>
            <a:ext cx="13263054" cy="1133461"/>
            <a:chOff x="0" y="0"/>
            <a:chExt cx="3610825" cy="308581"/>
          </a:xfrm>
        </p:grpSpPr>
        <p:sp>
          <p:nvSpPr>
            <p:cNvPr id="9" name="Freeform 9"/>
            <p:cNvSpPr/>
            <p:nvPr/>
          </p:nvSpPr>
          <p:spPr>
            <a:xfrm>
              <a:off x="0" y="0"/>
              <a:ext cx="3610825" cy="308581"/>
            </a:xfrm>
            <a:custGeom>
              <a:avLst/>
              <a:gdLst/>
              <a:ahLst/>
              <a:cxnLst/>
              <a:rect l="l" t="t" r="r" b="b"/>
              <a:pathLst>
                <a:path w="3610825" h="308581">
                  <a:moveTo>
                    <a:pt x="3407625" y="0"/>
                  </a:moveTo>
                  <a:cubicBezTo>
                    <a:pt x="3519849" y="0"/>
                    <a:pt x="3610825" y="69078"/>
                    <a:pt x="3610825" y="154291"/>
                  </a:cubicBezTo>
                  <a:cubicBezTo>
                    <a:pt x="3610825" y="239503"/>
                    <a:pt x="3519849" y="308581"/>
                    <a:pt x="3407625" y="308581"/>
                  </a:cubicBezTo>
                  <a:lnTo>
                    <a:pt x="203200" y="308581"/>
                  </a:lnTo>
                  <a:cubicBezTo>
                    <a:pt x="90976" y="308581"/>
                    <a:pt x="0" y="239503"/>
                    <a:pt x="0" y="154291"/>
                  </a:cubicBezTo>
                  <a:cubicBezTo>
                    <a:pt x="0" y="69078"/>
                    <a:pt x="90976" y="0"/>
                    <a:pt x="203200" y="0"/>
                  </a:cubicBezTo>
                  <a:close/>
                </a:path>
              </a:pathLst>
            </a:custGeom>
            <a:solidFill>
              <a:srgbClr val="FFFFFF"/>
            </a:solidFill>
          </p:spPr>
        </p:sp>
        <p:sp>
          <p:nvSpPr>
            <p:cNvPr id="10" name="TextBox 10"/>
            <p:cNvSpPr txBox="1"/>
            <p:nvPr/>
          </p:nvSpPr>
          <p:spPr>
            <a:xfrm>
              <a:off x="0" y="-28575"/>
              <a:ext cx="3610825" cy="337156"/>
            </a:xfrm>
            <a:prstGeom prst="rect">
              <a:avLst/>
            </a:prstGeom>
          </p:spPr>
          <p:txBody>
            <a:bodyPr lIns="50800" tIns="50800" rIns="50800" bIns="50800" rtlCol="0" anchor="ctr"/>
            <a:lstStyle/>
            <a:p>
              <a:pPr algn="ctr">
                <a:lnSpc>
                  <a:spcPts val="1885"/>
                </a:lnSpc>
              </a:pPr>
              <a:endParaRPr/>
            </a:p>
          </p:txBody>
        </p:sp>
      </p:grpSp>
      <p:sp>
        <p:nvSpPr>
          <p:cNvPr id="11" name="Freeform 11"/>
          <p:cNvSpPr/>
          <p:nvPr/>
        </p:nvSpPr>
        <p:spPr>
          <a:xfrm>
            <a:off x="11650799" y="3212974"/>
            <a:ext cx="6213981" cy="4128682"/>
          </a:xfrm>
          <a:custGeom>
            <a:avLst/>
            <a:gdLst/>
            <a:ahLst/>
            <a:cxnLst/>
            <a:rect l="l" t="t" r="r" b="b"/>
            <a:pathLst>
              <a:path w="6213981" h="4128682">
                <a:moveTo>
                  <a:pt x="0" y="0"/>
                </a:moveTo>
                <a:lnTo>
                  <a:pt x="6213981" y="0"/>
                </a:lnTo>
                <a:lnTo>
                  <a:pt x="6213981" y="4128682"/>
                </a:lnTo>
                <a:lnTo>
                  <a:pt x="0" y="4128682"/>
                </a:lnTo>
                <a:lnTo>
                  <a:pt x="0" y="0"/>
                </a:lnTo>
                <a:close/>
              </a:path>
            </a:pathLst>
          </a:custGeom>
          <a:blipFill>
            <a:blip r:embed="rId7"/>
            <a:stretch>
              <a:fillRect/>
            </a:stretch>
          </a:blipFill>
        </p:spPr>
      </p:sp>
      <p:sp>
        <p:nvSpPr>
          <p:cNvPr id="12" name="TextBox 12"/>
          <p:cNvSpPr txBox="1"/>
          <p:nvPr/>
        </p:nvSpPr>
        <p:spPr>
          <a:xfrm>
            <a:off x="342874" y="1267742"/>
            <a:ext cx="9310387" cy="1047736"/>
          </a:xfrm>
          <a:prstGeom prst="rect">
            <a:avLst/>
          </a:prstGeom>
        </p:spPr>
        <p:txBody>
          <a:bodyPr lIns="0" tIns="0" rIns="0" bIns="0" rtlCol="0" anchor="t">
            <a:spAutoFit/>
          </a:bodyPr>
          <a:lstStyle/>
          <a:p>
            <a:pPr algn="l">
              <a:lnSpc>
                <a:spcPts val="8024"/>
              </a:lnSpc>
            </a:pPr>
            <a:r>
              <a:rPr lang="en-US" sz="7499">
                <a:solidFill>
                  <a:srgbClr val="438E20"/>
                </a:solidFill>
                <a:latin typeface="Roboto Bold"/>
                <a:ea typeface="Roboto Bold"/>
                <a:cs typeface="Roboto Bold"/>
                <a:sym typeface="Roboto Bold"/>
              </a:rPr>
              <a:t>4.Xây dựng mô hình </a:t>
            </a:r>
          </a:p>
        </p:txBody>
      </p:sp>
      <p:sp>
        <p:nvSpPr>
          <p:cNvPr id="13" name="TextBox 13"/>
          <p:cNvSpPr txBox="1"/>
          <p:nvPr/>
        </p:nvSpPr>
        <p:spPr>
          <a:xfrm>
            <a:off x="1028700" y="3763257"/>
            <a:ext cx="7871933" cy="516890"/>
          </a:xfrm>
          <a:prstGeom prst="rect">
            <a:avLst/>
          </a:prstGeom>
        </p:spPr>
        <p:txBody>
          <a:bodyPr lIns="0" tIns="0" rIns="0" bIns="0" rtlCol="0" anchor="t">
            <a:spAutoFit/>
          </a:bodyPr>
          <a:lstStyle/>
          <a:p>
            <a:pPr algn="l">
              <a:lnSpc>
                <a:spcPts val="3879"/>
              </a:lnSpc>
            </a:pPr>
            <a:r>
              <a:rPr lang="en-US" sz="3999" b="1">
                <a:solidFill>
                  <a:srgbClr val="000000"/>
                </a:solidFill>
                <a:latin typeface="Roboto Slab" panose="020B0604020202020204" charset="0"/>
                <a:ea typeface="Roboto Slab" panose="020B0604020202020204" charset="0"/>
                <a:cs typeface="Ruda Heavy"/>
                <a:sym typeface="Ruda Heavy"/>
              </a:rPr>
              <a:t>b. Đặc điểm xây dựng</a:t>
            </a:r>
          </a:p>
        </p:txBody>
      </p:sp>
      <p:sp>
        <p:nvSpPr>
          <p:cNvPr id="14" name="TextBox 14"/>
          <p:cNvSpPr txBox="1"/>
          <p:nvPr/>
        </p:nvSpPr>
        <p:spPr>
          <a:xfrm>
            <a:off x="699123" y="2997391"/>
            <a:ext cx="9251267" cy="524246"/>
          </a:xfrm>
          <a:prstGeom prst="rect">
            <a:avLst/>
          </a:prstGeom>
        </p:spPr>
        <p:txBody>
          <a:bodyPr lIns="0" tIns="0" rIns="0" bIns="0" rtlCol="0" anchor="t">
            <a:spAutoFit/>
          </a:bodyPr>
          <a:lstStyle/>
          <a:p>
            <a:pPr algn="l">
              <a:lnSpc>
                <a:spcPts val="3879"/>
              </a:lnSpc>
            </a:pPr>
            <a:r>
              <a:rPr lang="en-US" sz="3999" b="1">
                <a:solidFill>
                  <a:srgbClr val="000000"/>
                </a:solidFill>
                <a:latin typeface="Ruda Heavy" panose="020B0604020202020204" charset="0"/>
                <a:ea typeface="Roboto" panose="020B0604020202020204" charset="0"/>
                <a:cs typeface="Ruda Heavy"/>
                <a:sym typeface="Ruda Heavy"/>
              </a:rPr>
              <a:t>4.8. Mô hình XGBoost</a:t>
            </a:r>
          </a:p>
        </p:txBody>
      </p:sp>
      <p:sp>
        <p:nvSpPr>
          <p:cNvPr id="15" name="TextBox 15"/>
          <p:cNvSpPr txBox="1"/>
          <p:nvPr/>
        </p:nvSpPr>
        <p:spPr>
          <a:xfrm>
            <a:off x="1028700" y="4508747"/>
            <a:ext cx="11861363" cy="4638675"/>
          </a:xfrm>
          <a:prstGeom prst="rect">
            <a:avLst/>
          </a:prstGeom>
        </p:spPr>
        <p:txBody>
          <a:bodyPr lIns="0" tIns="0" rIns="0" bIns="0" rtlCol="0" anchor="t">
            <a:spAutoFit/>
          </a:bodyPr>
          <a:lstStyle/>
          <a:p>
            <a:pPr algn="just">
              <a:lnSpc>
                <a:spcPts val="7500"/>
              </a:lnSpc>
            </a:pPr>
            <a:r>
              <a:rPr lang="en-US" sz="3000">
                <a:solidFill>
                  <a:srgbClr val="000000"/>
                </a:solidFill>
                <a:latin typeface="Faustina"/>
                <a:ea typeface="Faustina"/>
                <a:cs typeface="Faustina"/>
                <a:sym typeface="Faustina"/>
              </a:rPr>
              <a:t>Trong mô hình XGBoost các thông số xây dựng mô hình gồm có: </a:t>
            </a:r>
          </a:p>
          <a:p>
            <a:pPr marL="647700" lvl="1" indent="-323850" algn="just">
              <a:lnSpc>
                <a:spcPts val="7500"/>
              </a:lnSpc>
              <a:buFont typeface="Arial"/>
              <a:buChar char="•"/>
            </a:pPr>
            <a:r>
              <a:rPr lang="en-US" sz="3000">
                <a:solidFill>
                  <a:srgbClr val="000000"/>
                </a:solidFill>
                <a:latin typeface="Faustina Bold"/>
                <a:ea typeface="Faustina Bold"/>
                <a:cs typeface="Faustina Bold"/>
                <a:sym typeface="Faustina Bold"/>
              </a:rPr>
              <a:t>Objective</a:t>
            </a:r>
            <a:r>
              <a:rPr lang="en-US" sz="3000">
                <a:solidFill>
                  <a:srgbClr val="000000"/>
                </a:solidFill>
                <a:latin typeface="Faustina"/>
                <a:ea typeface="Faustina"/>
                <a:cs typeface="Faustina"/>
                <a:sym typeface="Faustina"/>
              </a:rPr>
              <a:t> = 'binary:logistic': xác định mục tiêu xây dựng. </a:t>
            </a:r>
          </a:p>
          <a:p>
            <a:pPr marL="647700" lvl="1" indent="-323850" algn="just">
              <a:lnSpc>
                <a:spcPts val="7500"/>
              </a:lnSpc>
              <a:buFont typeface="Arial"/>
              <a:buChar char="•"/>
            </a:pPr>
            <a:r>
              <a:rPr lang="en-US" sz="3000">
                <a:solidFill>
                  <a:srgbClr val="000000"/>
                </a:solidFill>
                <a:latin typeface="Faustina Bold"/>
                <a:ea typeface="Faustina Bold"/>
                <a:cs typeface="Faustina Bold"/>
                <a:sym typeface="Faustina Bold"/>
              </a:rPr>
              <a:t>Max_depth</a:t>
            </a:r>
            <a:r>
              <a:rPr lang="en-US" sz="3000">
                <a:solidFill>
                  <a:srgbClr val="000000"/>
                </a:solidFill>
                <a:latin typeface="Faustina"/>
                <a:ea typeface="Faustina"/>
                <a:cs typeface="Faustina"/>
                <a:sym typeface="Faustina"/>
              </a:rPr>
              <a:t> = 3: độ sâu của cây.</a:t>
            </a:r>
          </a:p>
          <a:p>
            <a:pPr marL="647700" lvl="1" indent="-323850" algn="just">
              <a:lnSpc>
                <a:spcPts val="7500"/>
              </a:lnSpc>
              <a:buFont typeface="Arial"/>
              <a:buChar char="•"/>
            </a:pPr>
            <a:r>
              <a:rPr lang="en-US" sz="3000">
                <a:solidFill>
                  <a:srgbClr val="000000"/>
                </a:solidFill>
                <a:latin typeface="Faustina Bold"/>
                <a:ea typeface="Faustina Bold"/>
                <a:cs typeface="Faustina Bold"/>
                <a:sym typeface="Faustina Bold"/>
              </a:rPr>
              <a:t>Learning_rate</a:t>
            </a:r>
            <a:r>
              <a:rPr lang="en-US" sz="3000">
                <a:solidFill>
                  <a:srgbClr val="000000"/>
                </a:solidFill>
                <a:latin typeface="Faustina"/>
                <a:ea typeface="Faustina"/>
                <a:cs typeface="Faustina"/>
                <a:sym typeface="Faustina"/>
              </a:rPr>
              <a:t> = 0.1 : tốc độ học giữa các cây để tránh gây ra overfitting.</a:t>
            </a:r>
          </a:p>
          <a:p>
            <a:pPr marL="647700" lvl="1" indent="-323850" algn="just">
              <a:lnSpc>
                <a:spcPts val="7500"/>
              </a:lnSpc>
              <a:buFont typeface="Arial"/>
              <a:buChar char="•"/>
            </a:pPr>
            <a:r>
              <a:rPr lang="en-US" sz="3000">
                <a:solidFill>
                  <a:srgbClr val="000000"/>
                </a:solidFill>
                <a:latin typeface="Faustina Bold"/>
                <a:ea typeface="Faustina Bold"/>
                <a:cs typeface="Faustina Bold"/>
                <a:sym typeface="Faustina Bold"/>
              </a:rPr>
              <a:t>N_estimators</a:t>
            </a:r>
            <a:r>
              <a:rPr lang="en-US" sz="3000">
                <a:solidFill>
                  <a:srgbClr val="000000"/>
                </a:solidFill>
                <a:latin typeface="Faustina"/>
                <a:ea typeface="Faustina"/>
                <a:cs typeface="Faustina"/>
                <a:sym typeface="Faustina"/>
              </a:rPr>
              <a:t> = 99:  số cây xây dựng.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p:nvPr/>
        </p:nvGrpSpPr>
        <p:grpSpPr>
          <a:xfrm>
            <a:off x="342874" y="-13920"/>
            <a:ext cx="17753725" cy="995912"/>
            <a:chOff x="0" y="0"/>
            <a:chExt cx="23671633" cy="1327883"/>
          </a:xfrm>
        </p:grpSpPr>
        <p:sp>
          <p:nvSpPr>
            <p:cNvPr id="3" name="Freeform 3"/>
            <p:cNvSpPr/>
            <p:nvPr/>
          </p:nvSpPr>
          <p:spPr>
            <a:xfrm>
              <a:off x="933779" y="0"/>
              <a:ext cx="2479972" cy="1327883"/>
            </a:xfrm>
            <a:custGeom>
              <a:avLst/>
              <a:gdLst/>
              <a:ahLst/>
              <a:cxnLst/>
              <a:rect l="l" t="t" r="r" b="b"/>
              <a:pathLst>
                <a:path w="2479972" h="1327883">
                  <a:moveTo>
                    <a:pt x="0" y="0"/>
                  </a:moveTo>
                  <a:lnTo>
                    <a:pt x="2479972" y="0"/>
                  </a:lnTo>
                  <a:lnTo>
                    <a:pt x="2479972" y="1327883"/>
                  </a:lnTo>
                  <a:lnTo>
                    <a:pt x="0" y="1327883"/>
                  </a:lnTo>
                  <a:lnTo>
                    <a:pt x="0" y="0"/>
                  </a:lnTo>
                  <a:close/>
                </a:path>
              </a:pathLst>
            </a:custGeom>
            <a:blipFill>
              <a:blip r:embed="rId2"/>
              <a:stretch>
                <a:fillRect t="-13012" b="-13012"/>
              </a:stretch>
            </a:blipFill>
          </p:spPr>
        </p:sp>
        <p:sp>
          <p:nvSpPr>
            <p:cNvPr id="4" name="Freeform 4"/>
            <p:cNvSpPr/>
            <p:nvPr/>
          </p:nvSpPr>
          <p:spPr>
            <a:xfrm>
              <a:off x="0" y="159458"/>
              <a:ext cx="1141704" cy="950770"/>
            </a:xfrm>
            <a:custGeom>
              <a:avLst/>
              <a:gdLst/>
              <a:ahLst/>
              <a:cxnLst/>
              <a:rect l="l" t="t" r="r" b="b"/>
              <a:pathLst>
                <a:path w="1141704" h="950770">
                  <a:moveTo>
                    <a:pt x="0" y="0"/>
                  </a:moveTo>
                  <a:lnTo>
                    <a:pt x="1141704" y="0"/>
                  </a:lnTo>
                  <a:lnTo>
                    <a:pt x="1141704" y="950770"/>
                  </a:lnTo>
                  <a:lnTo>
                    <a:pt x="0" y="950770"/>
                  </a:lnTo>
                  <a:lnTo>
                    <a:pt x="0" y="0"/>
                  </a:lnTo>
                  <a:close/>
                </a:path>
              </a:pathLst>
            </a:custGeom>
            <a:blipFill>
              <a:blip r:embed="rId3"/>
              <a:stretch>
                <a:fillRect t="-9870" b="-9870"/>
              </a:stretch>
            </a:blipFill>
          </p:spPr>
        </p:sp>
        <p:sp>
          <p:nvSpPr>
            <p:cNvPr id="5" name="Freeform 5"/>
            <p:cNvSpPr/>
            <p:nvPr/>
          </p:nvSpPr>
          <p:spPr>
            <a:xfrm>
              <a:off x="19737644" y="188556"/>
              <a:ext cx="1588973" cy="921672"/>
            </a:xfrm>
            <a:custGeom>
              <a:avLst/>
              <a:gdLst/>
              <a:ahLst/>
              <a:cxnLst/>
              <a:rect l="l" t="t" r="r" b="b"/>
              <a:pathLst>
                <a:path w="1588973" h="921672">
                  <a:moveTo>
                    <a:pt x="0" y="0"/>
                  </a:moveTo>
                  <a:lnTo>
                    <a:pt x="1588973" y="0"/>
                  </a:lnTo>
                  <a:lnTo>
                    <a:pt x="1588973" y="921672"/>
                  </a:lnTo>
                  <a:lnTo>
                    <a:pt x="0" y="921672"/>
                  </a:lnTo>
                  <a:lnTo>
                    <a:pt x="0" y="0"/>
                  </a:lnTo>
                  <a:close/>
                </a:path>
              </a:pathLst>
            </a:custGeom>
            <a:blipFill>
              <a:blip r:embed="rId4"/>
              <a:stretch>
                <a:fillRect t="-31742" r="-1661" b="-43522"/>
              </a:stretch>
            </a:blipFill>
          </p:spPr>
        </p:sp>
        <p:sp>
          <p:nvSpPr>
            <p:cNvPr id="6" name="Freeform 6"/>
            <p:cNvSpPr/>
            <p:nvPr/>
          </p:nvSpPr>
          <p:spPr>
            <a:xfrm>
              <a:off x="20983875" y="188556"/>
              <a:ext cx="2687758" cy="950770"/>
            </a:xfrm>
            <a:custGeom>
              <a:avLst/>
              <a:gdLst/>
              <a:ahLst/>
              <a:cxnLst/>
              <a:rect l="l" t="t" r="r" b="b"/>
              <a:pathLst>
                <a:path w="2687758" h="950770">
                  <a:moveTo>
                    <a:pt x="0" y="0"/>
                  </a:moveTo>
                  <a:lnTo>
                    <a:pt x="2687758" y="0"/>
                  </a:lnTo>
                  <a:lnTo>
                    <a:pt x="2687758" y="950771"/>
                  </a:lnTo>
                  <a:lnTo>
                    <a:pt x="0" y="950771"/>
                  </a:lnTo>
                  <a:lnTo>
                    <a:pt x="0" y="0"/>
                  </a:lnTo>
                  <a:close/>
                </a:path>
              </a:pathLst>
            </a:custGeom>
            <a:blipFill>
              <a:blip r:embed="rId5"/>
              <a:stretch>
                <a:fillRect t="-13012" r="-15165" b="-29761"/>
              </a:stretch>
            </a:blipFill>
          </p:spPr>
        </p:sp>
      </p:grpSp>
      <p:sp>
        <p:nvSpPr>
          <p:cNvPr id="7" name="Freeform 7"/>
          <p:cNvSpPr/>
          <p:nvPr/>
        </p:nvSpPr>
        <p:spPr>
          <a:xfrm>
            <a:off x="-3507013" y="484036"/>
            <a:ext cx="13651751" cy="1989390"/>
          </a:xfrm>
          <a:custGeom>
            <a:avLst/>
            <a:gdLst/>
            <a:ahLst/>
            <a:cxnLst/>
            <a:rect l="l" t="t" r="r" b="b"/>
            <a:pathLst>
              <a:path w="13651751" h="1989390">
                <a:moveTo>
                  <a:pt x="0" y="0"/>
                </a:moveTo>
                <a:lnTo>
                  <a:pt x="13651751" y="0"/>
                </a:lnTo>
                <a:lnTo>
                  <a:pt x="13651751" y="1989390"/>
                </a:lnTo>
                <a:lnTo>
                  <a:pt x="0" y="1989390"/>
                </a:lnTo>
                <a:lnTo>
                  <a:pt x="0" y="0"/>
                </a:lnTo>
                <a:close/>
              </a:path>
            </a:pathLst>
          </a:custGeom>
          <a:blipFill>
            <a:blip r:embed="rId6"/>
            <a:stretch>
              <a:fillRect t="-180" b="-180"/>
            </a:stretch>
          </a:blipFill>
        </p:spPr>
      </p:sp>
      <p:grpSp>
        <p:nvGrpSpPr>
          <p:cNvPr id="8" name="Group 8"/>
          <p:cNvGrpSpPr/>
          <p:nvPr/>
        </p:nvGrpSpPr>
        <p:grpSpPr>
          <a:xfrm>
            <a:off x="-3312665" y="1052419"/>
            <a:ext cx="13263054" cy="1133461"/>
            <a:chOff x="0" y="0"/>
            <a:chExt cx="3610825" cy="308581"/>
          </a:xfrm>
        </p:grpSpPr>
        <p:sp>
          <p:nvSpPr>
            <p:cNvPr id="9" name="Freeform 9"/>
            <p:cNvSpPr/>
            <p:nvPr/>
          </p:nvSpPr>
          <p:spPr>
            <a:xfrm>
              <a:off x="0" y="0"/>
              <a:ext cx="3610825" cy="308581"/>
            </a:xfrm>
            <a:custGeom>
              <a:avLst/>
              <a:gdLst/>
              <a:ahLst/>
              <a:cxnLst/>
              <a:rect l="l" t="t" r="r" b="b"/>
              <a:pathLst>
                <a:path w="3610825" h="308581">
                  <a:moveTo>
                    <a:pt x="3407625" y="0"/>
                  </a:moveTo>
                  <a:cubicBezTo>
                    <a:pt x="3519849" y="0"/>
                    <a:pt x="3610825" y="69078"/>
                    <a:pt x="3610825" y="154291"/>
                  </a:cubicBezTo>
                  <a:cubicBezTo>
                    <a:pt x="3610825" y="239503"/>
                    <a:pt x="3519849" y="308581"/>
                    <a:pt x="3407625" y="308581"/>
                  </a:cubicBezTo>
                  <a:lnTo>
                    <a:pt x="203200" y="308581"/>
                  </a:lnTo>
                  <a:cubicBezTo>
                    <a:pt x="90976" y="308581"/>
                    <a:pt x="0" y="239503"/>
                    <a:pt x="0" y="154291"/>
                  </a:cubicBezTo>
                  <a:cubicBezTo>
                    <a:pt x="0" y="69078"/>
                    <a:pt x="90976" y="0"/>
                    <a:pt x="203200" y="0"/>
                  </a:cubicBezTo>
                  <a:close/>
                </a:path>
              </a:pathLst>
            </a:custGeom>
            <a:solidFill>
              <a:srgbClr val="FFFFFF"/>
            </a:solidFill>
          </p:spPr>
        </p:sp>
        <p:sp>
          <p:nvSpPr>
            <p:cNvPr id="10" name="TextBox 10"/>
            <p:cNvSpPr txBox="1"/>
            <p:nvPr/>
          </p:nvSpPr>
          <p:spPr>
            <a:xfrm>
              <a:off x="0" y="-28575"/>
              <a:ext cx="3610825" cy="337156"/>
            </a:xfrm>
            <a:prstGeom prst="rect">
              <a:avLst/>
            </a:prstGeom>
          </p:spPr>
          <p:txBody>
            <a:bodyPr lIns="50800" tIns="50800" rIns="50800" bIns="50800" rtlCol="0" anchor="ctr"/>
            <a:lstStyle/>
            <a:p>
              <a:pPr algn="ctr">
                <a:lnSpc>
                  <a:spcPts val="1885"/>
                </a:lnSpc>
              </a:pPr>
              <a:endParaRPr/>
            </a:p>
          </p:txBody>
        </p:sp>
      </p:grpSp>
      <p:sp>
        <p:nvSpPr>
          <p:cNvPr id="11" name="Freeform 11"/>
          <p:cNvSpPr/>
          <p:nvPr/>
        </p:nvSpPr>
        <p:spPr>
          <a:xfrm>
            <a:off x="8893403" y="2473426"/>
            <a:ext cx="9203196" cy="7766816"/>
          </a:xfrm>
          <a:custGeom>
            <a:avLst/>
            <a:gdLst/>
            <a:ahLst/>
            <a:cxnLst/>
            <a:rect l="l" t="t" r="r" b="b"/>
            <a:pathLst>
              <a:path w="9203196" h="7766816">
                <a:moveTo>
                  <a:pt x="0" y="0"/>
                </a:moveTo>
                <a:lnTo>
                  <a:pt x="9203196" y="0"/>
                </a:lnTo>
                <a:lnTo>
                  <a:pt x="9203196" y="7766816"/>
                </a:lnTo>
                <a:lnTo>
                  <a:pt x="0" y="7766816"/>
                </a:lnTo>
                <a:lnTo>
                  <a:pt x="0" y="0"/>
                </a:lnTo>
                <a:close/>
              </a:path>
            </a:pathLst>
          </a:custGeom>
          <a:blipFill>
            <a:blip r:embed="rId7"/>
            <a:stretch>
              <a:fillRect t="-4196"/>
            </a:stretch>
          </a:blipFill>
        </p:spPr>
      </p:sp>
      <p:sp>
        <p:nvSpPr>
          <p:cNvPr id="12" name="Freeform 12"/>
          <p:cNvSpPr/>
          <p:nvPr/>
        </p:nvSpPr>
        <p:spPr>
          <a:xfrm>
            <a:off x="574754" y="3992154"/>
            <a:ext cx="627160" cy="558405"/>
          </a:xfrm>
          <a:custGeom>
            <a:avLst/>
            <a:gdLst/>
            <a:ahLst/>
            <a:cxnLst/>
            <a:rect l="l" t="t" r="r" b="b"/>
            <a:pathLst>
              <a:path w="627160" h="558405">
                <a:moveTo>
                  <a:pt x="0" y="0"/>
                </a:moveTo>
                <a:lnTo>
                  <a:pt x="627160" y="0"/>
                </a:lnTo>
                <a:lnTo>
                  <a:pt x="627160" y="558406"/>
                </a:lnTo>
                <a:lnTo>
                  <a:pt x="0" y="5584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574754" y="4784193"/>
            <a:ext cx="664642" cy="681580"/>
          </a:xfrm>
          <a:custGeom>
            <a:avLst/>
            <a:gdLst/>
            <a:ahLst/>
            <a:cxnLst/>
            <a:rect l="l" t="t" r="r" b="b"/>
            <a:pathLst>
              <a:path w="664642" h="681580">
                <a:moveTo>
                  <a:pt x="0" y="0"/>
                </a:moveTo>
                <a:lnTo>
                  <a:pt x="664642" y="0"/>
                </a:lnTo>
                <a:lnTo>
                  <a:pt x="664642" y="681579"/>
                </a:lnTo>
                <a:lnTo>
                  <a:pt x="0" y="6815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TextBox 14"/>
          <p:cNvSpPr txBox="1"/>
          <p:nvPr/>
        </p:nvSpPr>
        <p:spPr>
          <a:xfrm>
            <a:off x="342874" y="5845707"/>
            <a:ext cx="8068712" cy="2305050"/>
          </a:xfrm>
          <a:prstGeom prst="rect">
            <a:avLst/>
          </a:prstGeom>
        </p:spPr>
        <p:txBody>
          <a:bodyPr lIns="0" tIns="0" rIns="0" bIns="0" rtlCol="0" anchor="t">
            <a:spAutoFit/>
          </a:bodyPr>
          <a:lstStyle/>
          <a:p>
            <a:pPr marL="539749" lvl="1" indent="-269875" algn="just">
              <a:lnSpc>
                <a:spcPts val="3749"/>
              </a:lnSpc>
              <a:buFont typeface="Arial"/>
              <a:buChar char="•"/>
            </a:pPr>
            <a:r>
              <a:rPr lang="en-US" sz="2499">
                <a:solidFill>
                  <a:srgbClr val="000000"/>
                </a:solidFill>
                <a:latin typeface="Faustina Bold"/>
                <a:ea typeface="Faustina Bold"/>
                <a:cs typeface="Faustina Bold"/>
                <a:sym typeface="Faustina Bold"/>
              </a:rPr>
              <a:t>Mô hình XGBoost là mô hình có hiệu suất tổng thể tốt nhất, có khả năng dự đoán chính xác những khách hàng sẽ ở lại và rời đi</a:t>
            </a:r>
          </a:p>
          <a:p>
            <a:pPr marL="539749" lvl="1" indent="-269875" algn="just">
              <a:lnSpc>
                <a:spcPts val="3749"/>
              </a:lnSpc>
              <a:buFont typeface="Arial"/>
              <a:buChar char="•"/>
            </a:pPr>
            <a:r>
              <a:rPr lang="en-US" sz="2499">
                <a:solidFill>
                  <a:srgbClr val="000000"/>
                </a:solidFill>
                <a:latin typeface="Faustina Bold"/>
                <a:ea typeface="Faustina Bold"/>
                <a:cs typeface="Faustina Bold"/>
                <a:sym typeface="Faustina Bold"/>
              </a:rPr>
              <a:t>Chúng ta cũng có thể cân nhắc sử dụng mô hình Naive Bayes </a:t>
            </a:r>
          </a:p>
        </p:txBody>
      </p:sp>
      <p:sp>
        <p:nvSpPr>
          <p:cNvPr id="15" name="TextBox 15"/>
          <p:cNvSpPr txBox="1"/>
          <p:nvPr/>
        </p:nvSpPr>
        <p:spPr>
          <a:xfrm>
            <a:off x="342874" y="1138144"/>
            <a:ext cx="9310387" cy="1047736"/>
          </a:xfrm>
          <a:prstGeom prst="rect">
            <a:avLst/>
          </a:prstGeom>
        </p:spPr>
        <p:txBody>
          <a:bodyPr lIns="0" tIns="0" rIns="0" bIns="0" rtlCol="0" anchor="t">
            <a:spAutoFit/>
          </a:bodyPr>
          <a:lstStyle/>
          <a:p>
            <a:pPr algn="l">
              <a:lnSpc>
                <a:spcPts val="8024"/>
              </a:lnSpc>
            </a:pPr>
            <a:r>
              <a:rPr lang="en-US" sz="7499">
                <a:solidFill>
                  <a:srgbClr val="438E20"/>
                </a:solidFill>
                <a:latin typeface="Roboto Bold"/>
                <a:ea typeface="Roboto Bold"/>
                <a:cs typeface="Roboto Bold"/>
                <a:sym typeface="Roboto Bold"/>
              </a:rPr>
              <a:t>4.Xây dựng mô hình </a:t>
            </a:r>
          </a:p>
        </p:txBody>
      </p:sp>
      <p:sp>
        <p:nvSpPr>
          <p:cNvPr id="16" name="TextBox 16"/>
          <p:cNvSpPr txBox="1"/>
          <p:nvPr/>
        </p:nvSpPr>
        <p:spPr>
          <a:xfrm>
            <a:off x="11355748" y="1836631"/>
            <a:ext cx="5007173" cy="349250"/>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Ruda Heavy"/>
                <a:ea typeface="Ruda Heavy"/>
                <a:cs typeface="Ruda Heavy"/>
                <a:sym typeface="Ruda Heavy"/>
              </a:rPr>
              <a:t>Bảng so sánh các chỉ sổ các các mô hình</a:t>
            </a:r>
          </a:p>
        </p:txBody>
      </p:sp>
      <p:sp>
        <p:nvSpPr>
          <p:cNvPr id="17" name="TextBox 17"/>
          <p:cNvSpPr txBox="1"/>
          <p:nvPr/>
        </p:nvSpPr>
        <p:spPr>
          <a:xfrm>
            <a:off x="342874" y="3068035"/>
            <a:ext cx="6570088" cy="516890"/>
          </a:xfrm>
          <a:prstGeom prst="rect">
            <a:avLst/>
          </a:prstGeom>
        </p:spPr>
        <p:txBody>
          <a:bodyPr lIns="0" tIns="0" rIns="0" bIns="0" rtlCol="0" anchor="t">
            <a:spAutoFit/>
          </a:bodyPr>
          <a:lstStyle/>
          <a:p>
            <a:pPr algn="l">
              <a:lnSpc>
                <a:spcPts val="3879"/>
              </a:lnSpc>
            </a:pPr>
            <a:r>
              <a:rPr lang="en-US" sz="3999" b="1">
                <a:solidFill>
                  <a:srgbClr val="000000"/>
                </a:solidFill>
                <a:latin typeface="Ruda Heavy" panose="020B0604020202020204" charset="0"/>
                <a:ea typeface="Roboto" panose="020B0604020202020204" charset="0"/>
                <a:cs typeface="Ruda Heavy"/>
                <a:sym typeface="Ruda Heavy"/>
              </a:rPr>
              <a:t>4.9. </a:t>
            </a:r>
            <a:r>
              <a:rPr lang="vi-VN" sz="3999" b="1">
                <a:solidFill>
                  <a:srgbClr val="000000"/>
                </a:solidFill>
                <a:latin typeface="Roboto" panose="020B0604020202020204" charset="0"/>
                <a:ea typeface="Roboto" panose="020B0604020202020204" charset="0"/>
                <a:cs typeface="Ruda Heavy"/>
                <a:sym typeface="Ruda Heavy"/>
              </a:rPr>
              <a:t>Đ</a:t>
            </a:r>
            <a:r>
              <a:rPr lang="en-US" sz="3999" b="1">
                <a:solidFill>
                  <a:srgbClr val="000000"/>
                </a:solidFill>
                <a:latin typeface="Ruda Heavy" panose="020B0604020202020204" charset="0"/>
                <a:ea typeface="Roboto" panose="020B0604020202020204" charset="0"/>
                <a:cs typeface="Ruda Heavy"/>
                <a:sym typeface="Ruda Heavy"/>
              </a:rPr>
              <a:t>ánh giá các mô hình </a:t>
            </a:r>
          </a:p>
        </p:txBody>
      </p:sp>
      <p:sp>
        <p:nvSpPr>
          <p:cNvPr id="18" name="TextBox 18"/>
          <p:cNvSpPr txBox="1"/>
          <p:nvPr/>
        </p:nvSpPr>
        <p:spPr>
          <a:xfrm>
            <a:off x="1424854" y="4139595"/>
            <a:ext cx="6570088" cy="320675"/>
          </a:xfrm>
          <a:prstGeom prst="rect">
            <a:avLst/>
          </a:prstGeom>
        </p:spPr>
        <p:txBody>
          <a:bodyPr lIns="0" tIns="0" rIns="0" bIns="0" rtlCol="0" anchor="t">
            <a:spAutoFit/>
          </a:bodyPr>
          <a:lstStyle/>
          <a:p>
            <a:pPr algn="l">
              <a:lnSpc>
                <a:spcPts val="2424"/>
              </a:lnSpc>
            </a:pPr>
            <a:r>
              <a:rPr lang="en-US" sz="2499" b="1">
                <a:solidFill>
                  <a:srgbClr val="000000"/>
                </a:solidFill>
                <a:latin typeface="Roboto Slab" panose="020B0604020202020204" charset="0"/>
                <a:ea typeface="Roboto Slab" panose="020B0604020202020204" charset="0"/>
                <a:cs typeface="Ruda Heavy"/>
                <a:sym typeface="Ruda Heavy"/>
              </a:rPr>
              <a:t>Nhận xét chung</a:t>
            </a:r>
          </a:p>
        </p:txBody>
      </p:sp>
      <p:sp>
        <p:nvSpPr>
          <p:cNvPr id="19" name="TextBox 19"/>
          <p:cNvSpPr txBox="1"/>
          <p:nvPr/>
        </p:nvSpPr>
        <p:spPr>
          <a:xfrm>
            <a:off x="1576858" y="5182132"/>
            <a:ext cx="6570088" cy="320675"/>
          </a:xfrm>
          <a:prstGeom prst="rect">
            <a:avLst/>
          </a:prstGeom>
        </p:spPr>
        <p:txBody>
          <a:bodyPr lIns="0" tIns="0" rIns="0" bIns="0" rtlCol="0" anchor="t">
            <a:spAutoFit/>
          </a:bodyPr>
          <a:lstStyle/>
          <a:p>
            <a:pPr algn="l">
              <a:lnSpc>
                <a:spcPts val="2424"/>
              </a:lnSpc>
            </a:pPr>
            <a:r>
              <a:rPr lang="en-US" sz="2499" b="1">
                <a:solidFill>
                  <a:srgbClr val="000000"/>
                </a:solidFill>
                <a:latin typeface="Roboto Slab" panose="020B0604020202020204" charset="0"/>
                <a:ea typeface="Roboto Slab" panose="020B0604020202020204" charset="0"/>
                <a:cs typeface="Ruda Heavy"/>
                <a:sym typeface="Ruda Heavy"/>
              </a:rPr>
              <a:t>Kết luận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sp>
        <p:nvSpPr>
          <p:cNvPr id="2" name="TextBox 2"/>
          <p:cNvSpPr txBox="1"/>
          <p:nvPr/>
        </p:nvSpPr>
        <p:spPr>
          <a:xfrm>
            <a:off x="560294" y="5514311"/>
            <a:ext cx="7868553" cy="5356225"/>
          </a:xfrm>
          <a:prstGeom prst="rect">
            <a:avLst/>
          </a:prstGeom>
        </p:spPr>
        <p:txBody>
          <a:bodyPr lIns="0" tIns="0" rIns="0" bIns="0" rtlCol="0" anchor="t">
            <a:spAutoFit/>
          </a:bodyPr>
          <a:lstStyle/>
          <a:p>
            <a:pPr algn="just">
              <a:lnSpc>
                <a:spcPts val="4759"/>
              </a:lnSpc>
            </a:pPr>
            <a:r>
              <a:rPr lang="en-US" sz="2799" spc="221">
                <a:solidFill>
                  <a:srgbClr val="000000"/>
                </a:solidFill>
                <a:latin typeface="Roboto Slab"/>
                <a:ea typeface="Roboto Slab"/>
                <a:cs typeface="Roboto Slab"/>
                <a:sym typeface="Roboto Slab"/>
              </a:rPr>
              <a:t>VNPT-IT hoạt động trong lĩnh vực nghiên cứu phát triển, tích hợp các sản phẩm dịch vụ công nghệ thông tin phục vụ nội bộ Tập đoàn Bưu chính Viễn thông Việt Nam và các khách hàng bên ngoài VNPT </a:t>
            </a:r>
          </a:p>
          <a:p>
            <a:pPr algn="just">
              <a:lnSpc>
                <a:spcPts val="4759"/>
              </a:lnSpc>
            </a:pPr>
            <a:endParaRPr lang="en-US" sz="2799" spc="221">
              <a:solidFill>
                <a:srgbClr val="000000"/>
              </a:solidFill>
              <a:latin typeface="Roboto Slab"/>
              <a:ea typeface="Roboto Slab"/>
              <a:cs typeface="Roboto Slab"/>
              <a:sym typeface="Roboto Slab"/>
            </a:endParaRPr>
          </a:p>
          <a:p>
            <a:pPr algn="just">
              <a:lnSpc>
                <a:spcPts val="4759"/>
              </a:lnSpc>
            </a:pPr>
            <a:endParaRPr lang="en-US" sz="2799" spc="221">
              <a:solidFill>
                <a:srgbClr val="000000"/>
              </a:solidFill>
              <a:latin typeface="Roboto Slab"/>
              <a:ea typeface="Roboto Slab"/>
              <a:cs typeface="Roboto Slab"/>
              <a:sym typeface="Roboto Slab"/>
            </a:endParaRPr>
          </a:p>
          <a:p>
            <a:pPr marL="0" lvl="0" indent="0" algn="just">
              <a:lnSpc>
                <a:spcPts val="4759"/>
              </a:lnSpc>
            </a:pPr>
            <a:endParaRPr lang="en-US" sz="2799" spc="221">
              <a:solidFill>
                <a:srgbClr val="000000"/>
              </a:solidFill>
              <a:latin typeface="Roboto Slab"/>
              <a:ea typeface="Roboto Slab"/>
              <a:cs typeface="Roboto Slab"/>
              <a:sym typeface="Roboto Slab"/>
            </a:endParaRPr>
          </a:p>
        </p:txBody>
      </p:sp>
      <p:sp>
        <p:nvSpPr>
          <p:cNvPr id="3" name="Freeform 3"/>
          <p:cNvSpPr/>
          <p:nvPr/>
        </p:nvSpPr>
        <p:spPr>
          <a:xfrm>
            <a:off x="-4888061" y="965155"/>
            <a:ext cx="11318148" cy="1848701"/>
          </a:xfrm>
          <a:custGeom>
            <a:avLst/>
            <a:gdLst/>
            <a:ahLst/>
            <a:cxnLst/>
            <a:rect l="l" t="t" r="r" b="b"/>
            <a:pathLst>
              <a:path w="11318148" h="1848701">
                <a:moveTo>
                  <a:pt x="0" y="0"/>
                </a:moveTo>
                <a:lnTo>
                  <a:pt x="11318148" y="0"/>
                </a:lnTo>
                <a:lnTo>
                  <a:pt x="11318148" y="1848701"/>
                </a:lnTo>
                <a:lnTo>
                  <a:pt x="0" y="1848701"/>
                </a:lnTo>
                <a:lnTo>
                  <a:pt x="0" y="0"/>
                </a:lnTo>
                <a:close/>
              </a:path>
            </a:pathLst>
          </a:custGeom>
          <a:blipFill>
            <a:blip r:embed="rId2"/>
            <a:stretch>
              <a:fillRect l="-13889" t="-986" b="-986"/>
            </a:stretch>
          </a:blipFill>
        </p:spPr>
      </p:sp>
      <p:grpSp>
        <p:nvGrpSpPr>
          <p:cNvPr id="4" name="Group 4"/>
          <p:cNvGrpSpPr/>
          <p:nvPr/>
        </p:nvGrpSpPr>
        <p:grpSpPr>
          <a:xfrm>
            <a:off x="-3312665" y="1326578"/>
            <a:ext cx="9389622" cy="1157605"/>
            <a:chOff x="0" y="0"/>
            <a:chExt cx="3939507" cy="485684"/>
          </a:xfrm>
        </p:grpSpPr>
        <p:sp>
          <p:nvSpPr>
            <p:cNvPr id="5" name="Freeform 5"/>
            <p:cNvSpPr/>
            <p:nvPr/>
          </p:nvSpPr>
          <p:spPr>
            <a:xfrm>
              <a:off x="0" y="0"/>
              <a:ext cx="3939507" cy="485684"/>
            </a:xfrm>
            <a:custGeom>
              <a:avLst/>
              <a:gdLst/>
              <a:ahLst/>
              <a:cxnLst/>
              <a:rect l="l" t="t" r="r" b="b"/>
              <a:pathLst>
                <a:path w="3939507" h="485684">
                  <a:moveTo>
                    <a:pt x="3736307" y="0"/>
                  </a:moveTo>
                  <a:cubicBezTo>
                    <a:pt x="3848531" y="0"/>
                    <a:pt x="3939507" y="108724"/>
                    <a:pt x="3939507" y="242842"/>
                  </a:cubicBezTo>
                  <a:cubicBezTo>
                    <a:pt x="3939507" y="376960"/>
                    <a:pt x="3848531" y="485684"/>
                    <a:pt x="3736307" y="485684"/>
                  </a:cubicBezTo>
                  <a:lnTo>
                    <a:pt x="203200" y="485684"/>
                  </a:lnTo>
                  <a:cubicBezTo>
                    <a:pt x="90976" y="485684"/>
                    <a:pt x="0" y="376960"/>
                    <a:pt x="0" y="242842"/>
                  </a:cubicBezTo>
                  <a:cubicBezTo>
                    <a:pt x="0" y="108724"/>
                    <a:pt x="90976" y="0"/>
                    <a:pt x="203200" y="0"/>
                  </a:cubicBezTo>
                  <a:close/>
                </a:path>
              </a:pathLst>
            </a:custGeom>
            <a:solidFill>
              <a:srgbClr val="FFFFFF"/>
            </a:solidFill>
          </p:spPr>
        </p:sp>
        <p:sp>
          <p:nvSpPr>
            <p:cNvPr id="6" name="TextBox 6"/>
            <p:cNvSpPr txBox="1"/>
            <p:nvPr/>
          </p:nvSpPr>
          <p:spPr>
            <a:xfrm>
              <a:off x="0" y="-28575"/>
              <a:ext cx="3939507" cy="514259"/>
            </a:xfrm>
            <a:prstGeom prst="rect">
              <a:avLst/>
            </a:prstGeom>
          </p:spPr>
          <p:txBody>
            <a:bodyPr lIns="50800" tIns="50800" rIns="50800" bIns="50800" rtlCol="0" anchor="ctr"/>
            <a:lstStyle/>
            <a:p>
              <a:pPr algn="ctr">
                <a:lnSpc>
                  <a:spcPts val="1885"/>
                </a:lnSpc>
              </a:pPr>
              <a:endParaRPr/>
            </a:p>
          </p:txBody>
        </p:sp>
      </p:grpSp>
      <p:sp>
        <p:nvSpPr>
          <p:cNvPr id="7" name="TextBox 7"/>
          <p:cNvSpPr txBox="1"/>
          <p:nvPr/>
        </p:nvSpPr>
        <p:spPr>
          <a:xfrm>
            <a:off x="342874" y="1260237"/>
            <a:ext cx="5901971" cy="1123950"/>
          </a:xfrm>
          <a:prstGeom prst="rect">
            <a:avLst/>
          </a:prstGeom>
        </p:spPr>
        <p:txBody>
          <a:bodyPr lIns="0" tIns="0" rIns="0" bIns="0" rtlCol="0" anchor="t">
            <a:spAutoFit/>
          </a:bodyPr>
          <a:lstStyle/>
          <a:p>
            <a:pPr algn="l">
              <a:lnSpc>
                <a:spcPts val="8775"/>
              </a:lnSpc>
            </a:pPr>
            <a:r>
              <a:rPr lang="en-US" sz="7500">
                <a:solidFill>
                  <a:srgbClr val="077341"/>
                </a:solidFill>
                <a:latin typeface="Roboto Bold"/>
                <a:ea typeface="Roboto Bold"/>
                <a:cs typeface="Roboto Bold"/>
                <a:sym typeface="Roboto Bold"/>
              </a:rPr>
              <a:t>1.Giới thiệu</a:t>
            </a:r>
          </a:p>
        </p:txBody>
      </p:sp>
      <p:sp>
        <p:nvSpPr>
          <p:cNvPr id="8" name="TextBox 8"/>
          <p:cNvSpPr txBox="1"/>
          <p:nvPr/>
        </p:nvSpPr>
        <p:spPr>
          <a:xfrm>
            <a:off x="9824232" y="5514311"/>
            <a:ext cx="7886707" cy="5356225"/>
          </a:xfrm>
          <a:prstGeom prst="rect">
            <a:avLst/>
          </a:prstGeom>
        </p:spPr>
        <p:txBody>
          <a:bodyPr lIns="0" tIns="0" rIns="0" bIns="0" rtlCol="0" anchor="t">
            <a:spAutoFit/>
          </a:bodyPr>
          <a:lstStyle/>
          <a:p>
            <a:pPr algn="just">
              <a:lnSpc>
                <a:spcPts val="4759"/>
              </a:lnSpc>
            </a:pPr>
            <a:r>
              <a:rPr lang="en-US" sz="2799" spc="221">
                <a:solidFill>
                  <a:srgbClr val="000000"/>
                </a:solidFill>
                <a:latin typeface="Roboto Slab"/>
                <a:ea typeface="Roboto Slab"/>
                <a:cs typeface="Roboto Slab"/>
                <a:sym typeface="Roboto Slab"/>
              </a:rPr>
              <a:t>Đơn vị tiên phong trong lĩnh vực sản xuất, gia công phần mềm, đào tạo và phát triển nguồn nhân lực, cung cấp các giải pháp và dịch vụ công nghệ thông tin ở khu vực miền Trung và cả nước.</a:t>
            </a:r>
          </a:p>
          <a:p>
            <a:pPr algn="just">
              <a:lnSpc>
                <a:spcPts val="4759"/>
              </a:lnSpc>
            </a:pPr>
            <a:endParaRPr lang="en-US" sz="2799" spc="221">
              <a:solidFill>
                <a:srgbClr val="000000"/>
              </a:solidFill>
              <a:latin typeface="Roboto Slab"/>
              <a:ea typeface="Roboto Slab"/>
              <a:cs typeface="Roboto Slab"/>
              <a:sym typeface="Roboto Slab"/>
            </a:endParaRPr>
          </a:p>
          <a:p>
            <a:pPr algn="just">
              <a:lnSpc>
                <a:spcPts val="4759"/>
              </a:lnSpc>
            </a:pPr>
            <a:endParaRPr lang="en-US" sz="2799" spc="221">
              <a:solidFill>
                <a:srgbClr val="000000"/>
              </a:solidFill>
              <a:latin typeface="Roboto Slab"/>
              <a:ea typeface="Roboto Slab"/>
              <a:cs typeface="Roboto Slab"/>
              <a:sym typeface="Roboto Slab"/>
            </a:endParaRPr>
          </a:p>
          <a:p>
            <a:pPr marL="0" lvl="0" indent="0" algn="just">
              <a:lnSpc>
                <a:spcPts val="4759"/>
              </a:lnSpc>
            </a:pPr>
            <a:endParaRPr lang="en-US" sz="2799" spc="221">
              <a:solidFill>
                <a:srgbClr val="000000"/>
              </a:solidFill>
              <a:latin typeface="Roboto Slab"/>
              <a:ea typeface="Roboto Slab"/>
              <a:cs typeface="Roboto Slab"/>
              <a:sym typeface="Roboto Slab"/>
            </a:endParaRPr>
          </a:p>
        </p:txBody>
      </p:sp>
      <p:sp>
        <p:nvSpPr>
          <p:cNvPr id="9" name="Freeform 9"/>
          <p:cNvSpPr/>
          <p:nvPr/>
        </p:nvSpPr>
        <p:spPr>
          <a:xfrm>
            <a:off x="1043209" y="-13920"/>
            <a:ext cx="1859979" cy="1255108"/>
          </a:xfrm>
          <a:custGeom>
            <a:avLst/>
            <a:gdLst/>
            <a:ahLst/>
            <a:cxnLst/>
            <a:rect l="l" t="t" r="r" b="b"/>
            <a:pathLst>
              <a:path w="1859979" h="1255108">
                <a:moveTo>
                  <a:pt x="0" y="0"/>
                </a:moveTo>
                <a:lnTo>
                  <a:pt x="1859978" y="0"/>
                </a:lnTo>
                <a:lnTo>
                  <a:pt x="1859978" y="1255107"/>
                </a:lnTo>
                <a:lnTo>
                  <a:pt x="0" y="1255107"/>
                </a:lnTo>
                <a:lnTo>
                  <a:pt x="0" y="0"/>
                </a:lnTo>
                <a:close/>
              </a:path>
            </a:pathLst>
          </a:custGeom>
          <a:blipFill>
            <a:blip r:embed="rId3"/>
            <a:stretch>
              <a:fillRect/>
            </a:stretch>
          </a:blipFill>
        </p:spPr>
      </p:sp>
      <p:sp>
        <p:nvSpPr>
          <p:cNvPr id="10" name="Freeform 10"/>
          <p:cNvSpPr/>
          <p:nvPr/>
        </p:nvSpPr>
        <p:spPr>
          <a:xfrm>
            <a:off x="342874" y="136798"/>
            <a:ext cx="856278" cy="898663"/>
          </a:xfrm>
          <a:custGeom>
            <a:avLst/>
            <a:gdLst/>
            <a:ahLst/>
            <a:cxnLst/>
            <a:rect l="l" t="t" r="r" b="b"/>
            <a:pathLst>
              <a:path w="856278" h="898663">
                <a:moveTo>
                  <a:pt x="0" y="0"/>
                </a:moveTo>
                <a:lnTo>
                  <a:pt x="856279" y="0"/>
                </a:lnTo>
                <a:lnTo>
                  <a:pt x="856279" y="898663"/>
                </a:lnTo>
                <a:lnTo>
                  <a:pt x="0" y="898663"/>
                </a:lnTo>
                <a:lnTo>
                  <a:pt x="0" y="0"/>
                </a:lnTo>
                <a:close/>
              </a:path>
            </a:pathLst>
          </a:custGeom>
          <a:blipFill>
            <a:blip r:embed="rId4"/>
            <a:stretch>
              <a:fillRect l="-2624" r="-2624"/>
            </a:stretch>
          </a:blipFill>
        </p:spPr>
      </p:sp>
      <p:grpSp>
        <p:nvGrpSpPr>
          <p:cNvPr id="11" name="Group 11"/>
          <p:cNvGrpSpPr>
            <a:grpSpLocks noChangeAspect="1"/>
          </p:cNvGrpSpPr>
          <p:nvPr/>
        </p:nvGrpSpPr>
        <p:grpSpPr>
          <a:xfrm>
            <a:off x="13539305" y="-5317632"/>
            <a:ext cx="14092745" cy="9902503"/>
            <a:chOff x="0" y="0"/>
            <a:chExt cx="4572000" cy="3212592"/>
          </a:xfrm>
        </p:grpSpPr>
        <p:sp>
          <p:nvSpPr>
            <p:cNvPr id="12" name="Freeform 12"/>
            <p:cNvSpPr/>
            <p:nvPr/>
          </p:nvSpPr>
          <p:spPr>
            <a:xfrm>
              <a:off x="-40875" y="-15335"/>
              <a:ext cx="4793771" cy="3267781"/>
            </a:xfrm>
            <a:custGeom>
              <a:avLst/>
              <a:gdLst/>
              <a:ahLst/>
              <a:cxnLst/>
              <a:rect l="l" t="t" r="r" b="b"/>
              <a:pathLst>
                <a:path w="4793771" h="3267781">
                  <a:moveTo>
                    <a:pt x="3758476" y="2388987"/>
                  </a:moveTo>
                  <a:cubicBezTo>
                    <a:pt x="3777145" y="2379652"/>
                    <a:pt x="3795601" y="2369892"/>
                    <a:pt x="3813797" y="2359622"/>
                  </a:cubicBezTo>
                  <a:cubicBezTo>
                    <a:pt x="4346006" y="2059225"/>
                    <a:pt x="4793771" y="1415561"/>
                    <a:pt x="4539726" y="792606"/>
                  </a:cubicBezTo>
                  <a:cubicBezTo>
                    <a:pt x="4416115" y="489497"/>
                    <a:pt x="4124250" y="253294"/>
                    <a:pt x="3798022" y="226479"/>
                  </a:cubicBezTo>
                  <a:cubicBezTo>
                    <a:pt x="3416210" y="195095"/>
                    <a:pt x="3057000" y="433700"/>
                    <a:pt x="2673902" y="434869"/>
                  </a:cubicBezTo>
                  <a:cubicBezTo>
                    <a:pt x="2150947" y="436467"/>
                    <a:pt x="1697967" y="0"/>
                    <a:pt x="1175295" y="17260"/>
                  </a:cubicBezTo>
                  <a:cubicBezTo>
                    <a:pt x="926093" y="25490"/>
                    <a:pt x="686885" y="141037"/>
                    <a:pt x="505621" y="312257"/>
                  </a:cubicBezTo>
                  <a:cubicBezTo>
                    <a:pt x="324357" y="483477"/>
                    <a:pt x="198176" y="707277"/>
                    <a:pt x="117968" y="943375"/>
                  </a:cubicBezTo>
                  <a:cubicBezTo>
                    <a:pt x="33113" y="1193148"/>
                    <a:pt x="0" y="1477082"/>
                    <a:pt x="114600" y="1714681"/>
                  </a:cubicBezTo>
                  <a:cubicBezTo>
                    <a:pt x="225927" y="1945498"/>
                    <a:pt x="455959" y="2093480"/>
                    <a:pt x="684103" y="2210167"/>
                  </a:cubicBezTo>
                  <a:cubicBezTo>
                    <a:pt x="912247" y="2326854"/>
                    <a:pt x="1155656" y="2428529"/>
                    <a:pt x="1335979" y="2610604"/>
                  </a:cubicBezTo>
                  <a:cubicBezTo>
                    <a:pt x="1526733" y="2803211"/>
                    <a:pt x="1646549" y="3083819"/>
                    <a:pt x="1897397" y="3186566"/>
                  </a:cubicBezTo>
                  <a:cubicBezTo>
                    <a:pt x="2095678" y="3267781"/>
                    <a:pt x="2326648" y="3211079"/>
                    <a:pt x="2512645" y="3104699"/>
                  </a:cubicBezTo>
                  <a:cubicBezTo>
                    <a:pt x="2698634" y="2998322"/>
                    <a:pt x="2853882" y="2846534"/>
                    <a:pt x="3026221" y="2719221"/>
                  </a:cubicBezTo>
                  <a:cubicBezTo>
                    <a:pt x="3243833" y="2558464"/>
                    <a:pt x="3518795" y="2508816"/>
                    <a:pt x="3758476" y="2388987"/>
                  </a:cubicBezTo>
                  <a:close/>
                </a:path>
              </a:pathLst>
            </a:custGeom>
            <a:solidFill>
              <a:srgbClr val="DBEDFD"/>
            </a:solidFill>
            <a:ln w="12700">
              <a:solidFill>
                <a:srgbClr val="000000"/>
              </a:solidFill>
            </a:ln>
          </p:spPr>
        </p:sp>
        <p:sp>
          <p:nvSpPr>
            <p:cNvPr id="13" name="Freeform 13"/>
            <p:cNvSpPr/>
            <p:nvPr/>
          </p:nvSpPr>
          <p:spPr>
            <a:xfrm>
              <a:off x="0" y="0"/>
              <a:ext cx="4572000" cy="3212592"/>
            </a:xfrm>
            <a:custGeom>
              <a:avLst/>
              <a:gdLst/>
              <a:ahLst/>
              <a:cxnLst/>
              <a:rect l="l" t="t" r="r" b="b"/>
              <a:pathLst>
                <a:path w="4572000" h="3212592">
                  <a:moveTo>
                    <a:pt x="4572000" y="3212592"/>
                  </a:moveTo>
                  <a:lnTo>
                    <a:pt x="0" y="3212592"/>
                  </a:lnTo>
                  <a:lnTo>
                    <a:pt x="0" y="0"/>
                  </a:lnTo>
                  <a:lnTo>
                    <a:pt x="4572000" y="0"/>
                  </a:lnTo>
                  <a:lnTo>
                    <a:pt x="4572000" y="3212592"/>
                  </a:lnTo>
                  <a:close/>
                </a:path>
              </a:pathLst>
            </a:custGeom>
            <a:blipFill>
              <a:blip r:embed="rId5"/>
              <a:stretch>
                <a:fillRect l="-11" r="-11"/>
              </a:stretch>
            </a:blipFill>
          </p:spPr>
        </p:sp>
      </p:grpSp>
      <p:sp>
        <p:nvSpPr>
          <p:cNvPr id="14" name="Freeform 14"/>
          <p:cNvSpPr/>
          <p:nvPr/>
        </p:nvSpPr>
        <p:spPr>
          <a:xfrm>
            <a:off x="15146107" y="164302"/>
            <a:ext cx="1191730" cy="871159"/>
          </a:xfrm>
          <a:custGeom>
            <a:avLst/>
            <a:gdLst/>
            <a:ahLst/>
            <a:cxnLst/>
            <a:rect l="l" t="t" r="r" b="b"/>
            <a:pathLst>
              <a:path w="1191730" h="871159">
                <a:moveTo>
                  <a:pt x="0" y="0"/>
                </a:moveTo>
                <a:lnTo>
                  <a:pt x="1191730" y="0"/>
                </a:lnTo>
                <a:lnTo>
                  <a:pt x="1191730" y="871159"/>
                </a:lnTo>
                <a:lnTo>
                  <a:pt x="0" y="871159"/>
                </a:lnTo>
                <a:lnTo>
                  <a:pt x="0" y="0"/>
                </a:lnTo>
                <a:close/>
              </a:path>
            </a:pathLst>
          </a:custGeom>
          <a:blipFill>
            <a:blip r:embed="rId6"/>
            <a:stretch>
              <a:fillRect l="-9961" t="-27783" r="-11953" b="-38992"/>
            </a:stretch>
          </a:blipFill>
        </p:spPr>
      </p:sp>
      <p:sp>
        <p:nvSpPr>
          <p:cNvPr id="15" name="Freeform 15"/>
          <p:cNvSpPr/>
          <p:nvPr/>
        </p:nvSpPr>
        <p:spPr>
          <a:xfrm>
            <a:off x="16080781" y="164302"/>
            <a:ext cx="2015818" cy="898663"/>
          </a:xfrm>
          <a:custGeom>
            <a:avLst/>
            <a:gdLst/>
            <a:ahLst/>
            <a:cxnLst/>
            <a:rect l="l" t="t" r="r" b="b"/>
            <a:pathLst>
              <a:path w="2015818" h="898663">
                <a:moveTo>
                  <a:pt x="0" y="0"/>
                </a:moveTo>
                <a:lnTo>
                  <a:pt x="2015818" y="0"/>
                </a:lnTo>
                <a:lnTo>
                  <a:pt x="2015818" y="898663"/>
                </a:lnTo>
                <a:lnTo>
                  <a:pt x="0" y="898663"/>
                </a:lnTo>
                <a:lnTo>
                  <a:pt x="0" y="0"/>
                </a:lnTo>
                <a:close/>
              </a:path>
            </a:pathLst>
          </a:custGeom>
          <a:blipFill>
            <a:blip r:embed="rId7"/>
            <a:stretch>
              <a:fillRect r="-15165" b="-13289"/>
            </a:stretch>
          </a:blipFill>
        </p:spPr>
      </p:sp>
      <p:sp>
        <p:nvSpPr>
          <p:cNvPr id="16" name="Freeform 16"/>
          <p:cNvSpPr/>
          <p:nvPr/>
        </p:nvSpPr>
        <p:spPr>
          <a:xfrm>
            <a:off x="3292130" y="3135075"/>
            <a:ext cx="2902940" cy="2122061"/>
          </a:xfrm>
          <a:custGeom>
            <a:avLst/>
            <a:gdLst/>
            <a:ahLst/>
            <a:cxnLst/>
            <a:rect l="l" t="t" r="r" b="b"/>
            <a:pathLst>
              <a:path w="2902940" h="2122061">
                <a:moveTo>
                  <a:pt x="0" y="0"/>
                </a:moveTo>
                <a:lnTo>
                  <a:pt x="2902940" y="0"/>
                </a:lnTo>
                <a:lnTo>
                  <a:pt x="2902940" y="2122061"/>
                </a:lnTo>
                <a:lnTo>
                  <a:pt x="0" y="2122061"/>
                </a:lnTo>
                <a:lnTo>
                  <a:pt x="0" y="0"/>
                </a:lnTo>
                <a:close/>
              </a:path>
            </a:pathLst>
          </a:custGeom>
          <a:blipFill>
            <a:blip r:embed="rId6"/>
            <a:stretch>
              <a:fillRect l="-9961" t="-27783" r="-11953" b="-38992"/>
            </a:stretch>
          </a:blipFill>
        </p:spPr>
      </p:sp>
      <p:sp>
        <p:nvSpPr>
          <p:cNvPr id="17" name="Freeform 17"/>
          <p:cNvSpPr/>
          <p:nvPr/>
        </p:nvSpPr>
        <p:spPr>
          <a:xfrm>
            <a:off x="11673445" y="3257162"/>
            <a:ext cx="3731721" cy="1877889"/>
          </a:xfrm>
          <a:custGeom>
            <a:avLst/>
            <a:gdLst/>
            <a:ahLst/>
            <a:cxnLst/>
            <a:rect l="l" t="t" r="r" b="b"/>
            <a:pathLst>
              <a:path w="3731721" h="1877889">
                <a:moveTo>
                  <a:pt x="0" y="0"/>
                </a:moveTo>
                <a:lnTo>
                  <a:pt x="3731721" y="0"/>
                </a:lnTo>
                <a:lnTo>
                  <a:pt x="3731721" y="1877888"/>
                </a:lnTo>
                <a:lnTo>
                  <a:pt x="0" y="1877888"/>
                </a:lnTo>
                <a:lnTo>
                  <a:pt x="0" y="0"/>
                </a:lnTo>
                <a:close/>
              </a:path>
            </a:pathLst>
          </a:custGeom>
          <a:blipFill>
            <a:blip r:embed="rId7"/>
            <a:stretch>
              <a:fillRect l="-6439" r="-23559" b="-13289"/>
            </a:stretch>
          </a:blipFill>
        </p:spPr>
      </p:sp>
      <p:sp>
        <p:nvSpPr>
          <p:cNvPr id="18" name="TextBox 18"/>
          <p:cNvSpPr txBox="1"/>
          <p:nvPr/>
        </p:nvSpPr>
        <p:spPr>
          <a:xfrm>
            <a:off x="342874" y="2703258"/>
            <a:ext cx="4264819" cy="6794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boto Bold"/>
                <a:ea typeface="Roboto Bold"/>
                <a:cs typeface="Roboto Bold"/>
                <a:sym typeface="Roboto Bold"/>
              </a:rPr>
              <a:t>a. Đơn vị thực tập: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p:nvPr/>
        </p:nvGrpSpPr>
        <p:grpSpPr>
          <a:xfrm>
            <a:off x="342874" y="-13920"/>
            <a:ext cx="17753725" cy="1255108"/>
            <a:chOff x="0" y="0"/>
            <a:chExt cx="23671633" cy="1673477"/>
          </a:xfrm>
        </p:grpSpPr>
        <p:sp>
          <p:nvSpPr>
            <p:cNvPr id="3" name="Freeform 3"/>
            <p:cNvSpPr/>
            <p:nvPr/>
          </p:nvSpPr>
          <p:spPr>
            <a:xfrm>
              <a:off x="933779" y="0"/>
              <a:ext cx="2479972" cy="1673477"/>
            </a:xfrm>
            <a:custGeom>
              <a:avLst/>
              <a:gdLst/>
              <a:ahLst/>
              <a:cxnLst/>
              <a:rect l="l" t="t" r="r" b="b"/>
              <a:pathLst>
                <a:path w="2479972" h="1673477">
                  <a:moveTo>
                    <a:pt x="0" y="0"/>
                  </a:moveTo>
                  <a:lnTo>
                    <a:pt x="2479972" y="0"/>
                  </a:lnTo>
                  <a:lnTo>
                    <a:pt x="2479972" y="1673477"/>
                  </a:lnTo>
                  <a:lnTo>
                    <a:pt x="0" y="1673477"/>
                  </a:lnTo>
                  <a:lnTo>
                    <a:pt x="0" y="0"/>
                  </a:lnTo>
                  <a:close/>
                </a:path>
              </a:pathLst>
            </a:custGeom>
            <a:blipFill>
              <a:blip r:embed="rId2"/>
              <a:stretch>
                <a:fillRect/>
              </a:stretch>
            </a:blipFill>
          </p:spPr>
        </p:sp>
        <p:sp>
          <p:nvSpPr>
            <p:cNvPr id="4" name="Freeform 4"/>
            <p:cNvSpPr/>
            <p:nvPr/>
          </p:nvSpPr>
          <p:spPr>
            <a:xfrm>
              <a:off x="0" y="200958"/>
              <a:ext cx="1141704" cy="1198217"/>
            </a:xfrm>
            <a:custGeom>
              <a:avLst/>
              <a:gdLst/>
              <a:ahLst/>
              <a:cxnLst/>
              <a:rect l="l" t="t" r="r" b="b"/>
              <a:pathLst>
                <a:path w="1141704" h="1198217">
                  <a:moveTo>
                    <a:pt x="0" y="0"/>
                  </a:moveTo>
                  <a:lnTo>
                    <a:pt x="1141704" y="0"/>
                  </a:lnTo>
                  <a:lnTo>
                    <a:pt x="1141704" y="1198217"/>
                  </a:lnTo>
                  <a:lnTo>
                    <a:pt x="0" y="1198217"/>
                  </a:lnTo>
                  <a:lnTo>
                    <a:pt x="0" y="0"/>
                  </a:lnTo>
                  <a:close/>
                </a:path>
              </a:pathLst>
            </a:custGeom>
            <a:blipFill>
              <a:blip r:embed="rId3"/>
              <a:stretch>
                <a:fillRect l="-2624" r="-2624"/>
              </a:stretch>
            </a:blipFill>
          </p:spPr>
        </p:sp>
        <p:sp>
          <p:nvSpPr>
            <p:cNvPr id="5" name="Freeform 5"/>
            <p:cNvSpPr/>
            <p:nvPr/>
          </p:nvSpPr>
          <p:spPr>
            <a:xfrm>
              <a:off x="19737644" y="237630"/>
              <a:ext cx="1588973" cy="1161546"/>
            </a:xfrm>
            <a:custGeom>
              <a:avLst/>
              <a:gdLst/>
              <a:ahLst/>
              <a:cxnLst/>
              <a:rect l="l" t="t" r="r" b="b"/>
              <a:pathLst>
                <a:path w="1588973" h="1161546">
                  <a:moveTo>
                    <a:pt x="0" y="0"/>
                  </a:moveTo>
                  <a:lnTo>
                    <a:pt x="1588973" y="0"/>
                  </a:lnTo>
                  <a:lnTo>
                    <a:pt x="1588973" y="1161545"/>
                  </a:lnTo>
                  <a:lnTo>
                    <a:pt x="0" y="1161545"/>
                  </a:lnTo>
                  <a:lnTo>
                    <a:pt x="0" y="0"/>
                  </a:lnTo>
                  <a:close/>
                </a:path>
              </a:pathLst>
            </a:custGeom>
            <a:blipFill>
              <a:blip r:embed="rId4"/>
              <a:stretch>
                <a:fillRect l="-9961" t="-27783" r="-11953" b="-38992"/>
              </a:stretch>
            </a:blipFill>
          </p:spPr>
        </p:sp>
        <p:sp>
          <p:nvSpPr>
            <p:cNvPr id="6" name="Freeform 6"/>
            <p:cNvSpPr/>
            <p:nvPr/>
          </p:nvSpPr>
          <p:spPr>
            <a:xfrm>
              <a:off x="20983875" y="237630"/>
              <a:ext cx="2687758" cy="1198217"/>
            </a:xfrm>
            <a:custGeom>
              <a:avLst/>
              <a:gdLst/>
              <a:ahLst/>
              <a:cxnLst/>
              <a:rect l="l" t="t" r="r" b="b"/>
              <a:pathLst>
                <a:path w="2687758" h="1198217">
                  <a:moveTo>
                    <a:pt x="0" y="0"/>
                  </a:moveTo>
                  <a:lnTo>
                    <a:pt x="2687758" y="0"/>
                  </a:lnTo>
                  <a:lnTo>
                    <a:pt x="2687758" y="1198217"/>
                  </a:lnTo>
                  <a:lnTo>
                    <a:pt x="0" y="1198217"/>
                  </a:lnTo>
                  <a:lnTo>
                    <a:pt x="0" y="0"/>
                  </a:lnTo>
                  <a:close/>
                </a:path>
              </a:pathLst>
            </a:custGeom>
            <a:blipFill>
              <a:blip r:embed="rId5"/>
              <a:stretch>
                <a:fillRect r="-15165" b="-13289"/>
              </a:stretch>
            </a:blipFill>
          </p:spPr>
        </p:sp>
      </p:grpSp>
      <p:sp>
        <p:nvSpPr>
          <p:cNvPr id="7" name="Freeform 7"/>
          <p:cNvSpPr/>
          <p:nvPr/>
        </p:nvSpPr>
        <p:spPr>
          <a:xfrm>
            <a:off x="-3507013" y="613634"/>
            <a:ext cx="13651751" cy="1989390"/>
          </a:xfrm>
          <a:custGeom>
            <a:avLst/>
            <a:gdLst/>
            <a:ahLst/>
            <a:cxnLst/>
            <a:rect l="l" t="t" r="r" b="b"/>
            <a:pathLst>
              <a:path w="13651751" h="1989390">
                <a:moveTo>
                  <a:pt x="0" y="0"/>
                </a:moveTo>
                <a:lnTo>
                  <a:pt x="13651751" y="0"/>
                </a:lnTo>
                <a:lnTo>
                  <a:pt x="13651751" y="1989389"/>
                </a:lnTo>
                <a:lnTo>
                  <a:pt x="0" y="1989389"/>
                </a:lnTo>
                <a:lnTo>
                  <a:pt x="0" y="0"/>
                </a:lnTo>
                <a:close/>
              </a:path>
            </a:pathLst>
          </a:custGeom>
          <a:blipFill>
            <a:blip r:embed="rId6"/>
            <a:stretch>
              <a:fillRect t="-180" b="-180"/>
            </a:stretch>
          </a:blipFill>
        </p:spPr>
      </p:sp>
      <p:grpSp>
        <p:nvGrpSpPr>
          <p:cNvPr id="8" name="Group 8"/>
          <p:cNvGrpSpPr/>
          <p:nvPr/>
        </p:nvGrpSpPr>
        <p:grpSpPr>
          <a:xfrm>
            <a:off x="-3312665" y="1182017"/>
            <a:ext cx="13263054" cy="1133461"/>
            <a:chOff x="0" y="0"/>
            <a:chExt cx="3610825" cy="308581"/>
          </a:xfrm>
        </p:grpSpPr>
        <p:sp>
          <p:nvSpPr>
            <p:cNvPr id="9" name="Freeform 9"/>
            <p:cNvSpPr/>
            <p:nvPr/>
          </p:nvSpPr>
          <p:spPr>
            <a:xfrm>
              <a:off x="0" y="0"/>
              <a:ext cx="3610825" cy="308581"/>
            </a:xfrm>
            <a:custGeom>
              <a:avLst/>
              <a:gdLst/>
              <a:ahLst/>
              <a:cxnLst/>
              <a:rect l="l" t="t" r="r" b="b"/>
              <a:pathLst>
                <a:path w="3610825" h="308581">
                  <a:moveTo>
                    <a:pt x="3407625" y="0"/>
                  </a:moveTo>
                  <a:cubicBezTo>
                    <a:pt x="3519849" y="0"/>
                    <a:pt x="3610825" y="69078"/>
                    <a:pt x="3610825" y="154291"/>
                  </a:cubicBezTo>
                  <a:cubicBezTo>
                    <a:pt x="3610825" y="239503"/>
                    <a:pt x="3519849" y="308581"/>
                    <a:pt x="3407625" y="308581"/>
                  </a:cubicBezTo>
                  <a:lnTo>
                    <a:pt x="203200" y="308581"/>
                  </a:lnTo>
                  <a:cubicBezTo>
                    <a:pt x="90976" y="308581"/>
                    <a:pt x="0" y="239503"/>
                    <a:pt x="0" y="154291"/>
                  </a:cubicBezTo>
                  <a:cubicBezTo>
                    <a:pt x="0" y="69078"/>
                    <a:pt x="90976" y="0"/>
                    <a:pt x="203200" y="0"/>
                  </a:cubicBezTo>
                  <a:close/>
                </a:path>
              </a:pathLst>
            </a:custGeom>
            <a:solidFill>
              <a:srgbClr val="FFFFFF"/>
            </a:solidFill>
          </p:spPr>
        </p:sp>
        <p:sp>
          <p:nvSpPr>
            <p:cNvPr id="10" name="TextBox 10"/>
            <p:cNvSpPr txBox="1"/>
            <p:nvPr/>
          </p:nvSpPr>
          <p:spPr>
            <a:xfrm>
              <a:off x="0" y="-28575"/>
              <a:ext cx="3610825" cy="337156"/>
            </a:xfrm>
            <a:prstGeom prst="rect">
              <a:avLst/>
            </a:prstGeom>
          </p:spPr>
          <p:txBody>
            <a:bodyPr lIns="50800" tIns="50800" rIns="50800" bIns="50800" rtlCol="0" anchor="ctr"/>
            <a:lstStyle/>
            <a:p>
              <a:pPr algn="ctr">
                <a:lnSpc>
                  <a:spcPts val="1885"/>
                </a:lnSpc>
              </a:pPr>
              <a:endParaRPr/>
            </a:p>
          </p:txBody>
        </p:sp>
      </p:grpSp>
      <p:sp>
        <p:nvSpPr>
          <p:cNvPr id="11" name="TextBox 11"/>
          <p:cNvSpPr txBox="1"/>
          <p:nvPr/>
        </p:nvSpPr>
        <p:spPr>
          <a:xfrm>
            <a:off x="342874" y="1267742"/>
            <a:ext cx="9310387" cy="1047736"/>
          </a:xfrm>
          <a:prstGeom prst="rect">
            <a:avLst/>
          </a:prstGeom>
        </p:spPr>
        <p:txBody>
          <a:bodyPr lIns="0" tIns="0" rIns="0" bIns="0" rtlCol="0" anchor="t">
            <a:spAutoFit/>
          </a:bodyPr>
          <a:lstStyle/>
          <a:p>
            <a:pPr algn="l">
              <a:lnSpc>
                <a:spcPts val="8024"/>
              </a:lnSpc>
            </a:pPr>
            <a:r>
              <a:rPr lang="en-US" sz="7499">
                <a:solidFill>
                  <a:srgbClr val="438E20"/>
                </a:solidFill>
                <a:latin typeface="Roboto Bold"/>
                <a:ea typeface="Roboto Bold"/>
                <a:cs typeface="Roboto Bold"/>
                <a:sym typeface="Roboto Bold"/>
              </a:rPr>
              <a:t>4.Xây dựng mô hình </a:t>
            </a:r>
          </a:p>
        </p:txBody>
      </p:sp>
      <p:sp>
        <p:nvSpPr>
          <p:cNvPr id="12" name="TextBox 12"/>
          <p:cNvSpPr txBox="1"/>
          <p:nvPr/>
        </p:nvSpPr>
        <p:spPr>
          <a:xfrm>
            <a:off x="342874" y="3068035"/>
            <a:ext cx="10141668" cy="516890"/>
          </a:xfrm>
          <a:prstGeom prst="rect">
            <a:avLst/>
          </a:prstGeom>
        </p:spPr>
        <p:txBody>
          <a:bodyPr lIns="0" tIns="0" rIns="0" bIns="0" rtlCol="0" anchor="t">
            <a:spAutoFit/>
          </a:bodyPr>
          <a:lstStyle/>
          <a:p>
            <a:pPr algn="l">
              <a:lnSpc>
                <a:spcPts val="3879"/>
              </a:lnSpc>
            </a:pPr>
            <a:r>
              <a:rPr lang="en-US" sz="3999" b="1">
                <a:solidFill>
                  <a:srgbClr val="000000"/>
                </a:solidFill>
                <a:latin typeface="Roboto" panose="020B0604020202020204" charset="0"/>
                <a:ea typeface="Roboto" panose="020B0604020202020204" charset="0"/>
                <a:cs typeface="Ruda Heavy"/>
                <a:sym typeface="Ruda Heavy"/>
              </a:rPr>
              <a:t>4.10. Chiến lược giữ chân khách hàng</a:t>
            </a:r>
          </a:p>
        </p:txBody>
      </p:sp>
      <p:grpSp>
        <p:nvGrpSpPr>
          <p:cNvPr id="13" name="Group 13"/>
          <p:cNvGrpSpPr/>
          <p:nvPr/>
        </p:nvGrpSpPr>
        <p:grpSpPr>
          <a:xfrm>
            <a:off x="8716147" y="3874411"/>
            <a:ext cx="1007180" cy="5383889"/>
            <a:chOff x="0" y="0"/>
            <a:chExt cx="1342907" cy="7178519"/>
          </a:xfrm>
        </p:grpSpPr>
        <p:sp>
          <p:nvSpPr>
            <p:cNvPr id="14" name="AutoShape 14"/>
            <p:cNvSpPr/>
            <p:nvPr/>
          </p:nvSpPr>
          <p:spPr>
            <a:xfrm>
              <a:off x="673591" y="0"/>
              <a:ext cx="0" cy="7178519"/>
            </a:xfrm>
            <a:prstGeom prst="line">
              <a:avLst/>
            </a:prstGeom>
            <a:ln w="38100" cap="flat">
              <a:solidFill>
                <a:srgbClr val="000000"/>
              </a:solidFill>
              <a:prstDash val="solid"/>
              <a:headEnd type="none" w="sm" len="sm"/>
              <a:tailEnd type="none" w="sm" len="sm"/>
            </a:ln>
          </p:spPr>
        </p:sp>
        <p:sp>
          <p:nvSpPr>
            <p:cNvPr id="15" name="Freeform 15"/>
            <p:cNvSpPr/>
            <p:nvPr/>
          </p:nvSpPr>
          <p:spPr>
            <a:xfrm>
              <a:off x="0" y="2815323"/>
              <a:ext cx="1342907" cy="1457672"/>
            </a:xfrm>
            <a:custGeom>
              <a:avLst/>
              <a:gdLst/>
              <a:ahLst/>
              <a:cxnLst/>
              <a:rect l="l" t="t" r="r" b="b"/>
              <a:pathLst>
                <a:path w="1342907" h="1457672">
                  <a:moveTo>
                    <a:pt x="0" y="0"/>
                  </a:moveTo>
                  <a:lnTo>
                    <a:pt x="1342907" y="0"/>
                  </a:lnTo>
                  <a:lnTo>
                    <a:pt x="1342907" y="1457672"/>
                  </a:lnTo>
                  <a:lnTo>
                    <a:pt x="0" y="14576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16" name="TextBox 16"/>
          <p:cNvSpPr txBox="1"/>
          <p:nvPr/>
        </p:nvSpPr>
        <p:spPr>
          <a:xfrm>
            <a:off x="10144738" y="7125788"/>
            <a:ext cx="7590538" cy="2552700"/>
          </a:xfrm>
          <a:prstGeom prst="rect">
            <a:avLst/>
          </a:prstGeom>
        </p:spPr>
        <p:txBody>
          <a:bodyPr lIns="0" tIns="0" rIns="0" bIns="0" rtlCol="0" anchor="t">
            <a:spAutoFit/>
          </a:bodyPr>
          <a:lstStyle/>
          <a:p>
            <a:pPr marL="0" lvl="0" indent="0" algn="just">
              <a:lnSpc>
                <a:spcPts val="4079"/>
              </a:lnSpc>
            </a:pPr>
            <a:r>
              <a:rPr lang="en-US" sz="2399">
                <a:solidFill>
                  <a:srgbClr val="1E1E1E"/>
                </a:solidFill>
                <a:latin typeface="Roboto Slab" panose="020B0604020202020204" charset="0"/>
                <a:ea typeface="Roboto Slab" panose="020B0604020202020204" charset="0"/>
                <a:cs typeface="Poppins Bold"/>
                <a:sym typeface="Poppins Bold"/>
              </a:rPr>
              <a:t>Theo phân tích, mô hình XGboost được coi như lựa chọn tối ưu cho mục đích ngăn ngừa khách hàng rời bỏ dịch vụ nhờ sở hữu các ưu điểm vượt trội như: độ chính xác cao, độ nhạy cao, điểm F1 cao và AUC cao.</a:t>
            </a:r>
          </a:p>
        </p:txBody>
      </p:sp>
      <p:sp>
        <p:nvSpPr>
          <p:cNvPr id="17" name="Freeform 17"/>
          <p:cNvSpPr/>
          <p:nvPr/>
        </p:nvSpPr>
        <p:spPr>
          <a:xfrm>
            <a:off x="10219251" y="2391003"/>
            <a:ext cx="7590538" cy="2633822"/>
          </a:xfrm>
          <a:custGeom>
            <a:avLst/>
            <a:gdLst/>
            <a:ahLst/>
            <a:cxnLst/>
            <a:rect l="l" t="t" r="r" b="b"/>
            <a:pathLst>
              <a:path w="7590538" h="2633822">
                <a:moveTo>
                  <a:pt x="0" y="0"/>
                </a:moveTo>
                <a:lnTo>
                  <a:pt x="7590538" y="0"/>
                </a:lnTo>
                <a:lnTo>
                  <a:pt x="7590538" y="2633822"/>
                </a:lnTo>
                <a:lnTo>
                  <a:pt x="0" y="2633822"/>
                </a:lnTo>
                <a:lnTo>
                  <a:pt x="0" y="0"/>
                </a:lnTo>
                <a:close/>
              </a:path>
            </a:pathLst>
          </a:custGeom>
          <a:blipFill>
            <a:blip r:embed="rId9"/>
            <a:stretch>
              <a:fillRect l="-90" r="-1326"/>
            </a:stretch>
          </a:blipFill>
          <a:ln w="38100" cap="sq">
            <a:solidFill>
              <a:srgbClr val="99ACFF"/>
            </a:solidFill>
            <a:prstDash val="dash"/>
            <a:miter/>
          </a:ln>
        </p:spPr>
      </p:sp>
      <p:sp>
        <p:nvSpPr>
          <p:cNvPr id="18" name="TextBox 18"/>
          <p:cNvSpPr txBox="1"/>
          <p:nvPr/>
        </p:nvSpPr>
        <p:spPr>
          <a:xfrm>
            <a:off x="630308" y="5821434"/>
            <a:ext cx="8085838" cy="2552700"/>
          </a:xfrm>
          <a:prstGeom prst="rect">
            <a:avLst/>
          </a:prstGeom>
        </p:spPr>
        <p:txBody>
          <a:bodyPr lIns="0" tIns="0" rIns="0" bIns="0" rtlCol="0" anchor="t">
            <a:spAutoFit/>
          </a:bodyPr>
          <a:lstStyle/>
          <a:p>
            <a:pPr marL="0" lvl="0" indent="0" algn="just">
              <a:lnSpc>
                <a:spcPts val="4079"/>
              </a:lnSpc>
            </a:pPr>
            <a:r>
              <a:rPr lang="en-US" sz="2400">
                <a:solidFill>
                  <a:srgbClr val="1E1E1E"/>
                </a:solidFill>
                <a:latin typeface="Roboto Slab" panose="020B0604020202020204" charset="0"/>
                <a:ea typeface="Roboto Slab" panose="020B0604020202020204" charset="0"/>
                <a:cs typeface="Poppins Bold"/>
                <a:sym typeface="Poppins Bold"/>
              </a:rPr>
              <a:t>Trong 6 mô hình được xây dựng, mỗi mô hình đều cho thấy tầm quan trọng của các yếu tố, trong đó có 3 mô hình cho thấy mức độ xếp hàng đầu là của yếu tố Contract. Thứ tự xếp hạng của các yếu tố còn lại có sự khác biệt giữa các mô hình.</a:t>
            </a:r>
          </a:p>
        </p:txBody>
      </p:sp>
      <p:grpSp>
        <p:nvGrpSpPr>
          <p:cNvPr id="19" name="Group 19"/>
          <p:cNvGrpSpPr/>
          <p:nvPr/>
        </p:nvGrpSpPr>
        <p:grpSpPr>
          <a:xfrm>
            <a:off x="630308" y="4056894"/>
            <a:ext cx="2897856" cy="1231140"/>
            <a:chOff x="0" y="0"/>
            <a:chExt cx="3863808" cy="1641520"/>
          </a:xfrm>
        </p:grpSpPr>
        <p:grpSp>
          <p:nvGrpSpPr>
            <p:cNvPr id="20" name="Group 20"/>
            <p:cNvGrpSpPr/>
            <p:nvPr/>
          </p:nvGrpSpPr>
          <p:grpSpPr>
            <a:xfrm>
              <a:off x="975099" y="107172"/>
              <a:ext cx="2276261" cy="1477863"/>
              <a:chOff x="0" y="0"/>
              <a:chExt cx="1251906" cy="812800"/>
            </a:xfrm>
          </p:grpSpPr>
          <p:sp>
            <p:nvSpPr>
              <p:cNvPr id="21" name="Freeform 21"/>
              <p:cNvSpPr/>
              <p:nvPr/>
            </p:nvSpPr>
            <p:spPr>
              <a:xfrm>
                <a:off x="0" y="0"/>
                <a:ext cx="1251906" cy="812800"/>
              </a:xfrm>
              <a:custGeom>
                <a:avLst/>
                <a:gdLst/>
                <a:ahLst/>
                <a:cxnLst/>
                <a:rect l="l" t="t" r="r" b="b"/>
                <a:pathLst>
                  <a:path w="1251906" h="812800">
                    <a:moveTo>
                      <a:pt x="0" y="0"/>
                    </a:moveTo>
                    <a:lnTo>
                      <a:pt x="1251906" y="0"/>
                    </a:lnTo>
                    <a:lnTo>
                      <a:pt x="1251906" y="812800"/>
                    </a:lnTo>
                    <a:lnTo>
                      <a:pt x="0" y="812800"/>
                    </a:lnTo>
                    <a:close/>
                  </a:path>
                </a:pathLst>
              </a:custGeom>
              <a:solidFill>
                <a:srgbClr val="9BCC60">
                  <a:alpha val="84706"/>
                </a:srgbClr>
              </a:solidFill>
            </p:spPr>
          </p:sp>
          <p:sp>
            <p:nvSpPr>
              <p:cNvPr id="22" name="TextBox 22"/>
              <p:cNvSpPr txBox="1"/>
              <p:nvPr/>
            </p:nvSpPr>
            <p:spPr>
              <a:xfrm>
                <a:off x="0" y="-47625"/>
                <a:ext cx="1251906" cy="860425"/>
              </a:xfrm>
              <a:prstGeom prst="rect">
                <a:avLst/>
              </a:prstGeom>
            </p:spPr>
            <p:txBody>
              <a:bodyPr lIns="47515" tIns="47515" rIns="47515" bIns="47515" rtlCol="0" anchor="ctr"/>
              <a:lstStyle/>
              <a:p>
                <a:pPr algn="ctr">
                  <a:lnSpc>
                    <a:spcPts val="3178"/>
                  </a:lnSpc>
                </a:pPr>
                <a:endParaRPr/>
              </a:p>
            </p:txBody>
          </p:sp>
        </p:grpSp>
        <p:sp>
          <p:nvSpPr>
            <p:cNvPr id="23" name="Freeform 23"/>
            <p:cNvSpPr/>
            <p:nvPr/>
          </p:nvSpPr>
          <p:spPr>
            <a:xfrm flipH="1">
              <a:off x="0" y="0"/>
              <a:ext cx="1696662" cy="1641520"/>
            </a:xfrm>
            <a:custGeom>
              <a:avLst/>
              <a:gdLst/>
              <a:ahLst/>
              <a:cxnLst/>
              <a:rect l="l" t="t" r="r" b="b"/>
              <a:pathLst>
                <a:path w="1696662" h="1641520">
                  <a:moveTo>
                    <a:pt x="1696662" y="0"/>
                  </a:moveTo>
                  <a:lnTo>
                    <a:pt x="0" y="0"/>
                  </a:lnTo>
                  <a:lnTo>
                    <a:pt x="0" y="1641520"/>
                  </a:lnTo>
                  <a:lnTo>
                    <a:pt x="1696662" y="1641520"/>
                  </a:lnTo>
                  <a:lnTo>
                    <a:pt x="1696662"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TextBox 24"/>
            <p:cNvSpPr txBox="1"/>
            <p:nvPr/>
          </p:nvSpPr>
          <p:spPr>
            <a:xfrm>
              <a:off x="1649568" y="454756"/>
              <a:ext cx="2214240" cy="674858"/>
            </a:xfrm>
            <a:prstGeom prst="rect">
              <a:avLst/>
            </a:prstGeom>
          </p:spPr>
          <p:txBody>
            <a:bodyPr lIns="0" tIns="0" rIns="0" bIns="0" rtlCol="0" anchor="t">
              <a:spAutoFit/>
            </a:bodyPr>
            <a:lstStyle/>
            <a:p>
              <a:pPr algn="ctr">
                <a:lnSpc>
                  <a:spcPts val="4300"/>
                </a:lnSpc>
                <a:spcBef>
                  <a:spcPct val="0"/>
                </a:spcBef>
              </a:pPr>
              <a:r>
                <a:rPr lang="en-US" sz="3071">
                  <a:solidFill>
                    <a:srgbClr val="077341"/>
                  </a:solidFill>
                  <a:latin typeface="Ruda Heavy"/>
                  <a:ea typeface="Ruda Heavy"/>
                  <a:cs typeface="Ruda Heavy"/>
                  <a:sym typeface="Ruda Heavy"/>
                </a:rPr>
                <a:t>Contract</a:t>
              </a:r>
            </a:p>
          </p:txBody>
        </p:sp>
      </p:grpSp>
      <p:grpSp>
        <p:nvGrpSpPr>
          <p:cNvPr id="25" name="Group 25"/>
          <p:cNvGrpSpPr/>
          <p:nvPr/>
        </p:nvGrpSpPr>
        <p:grpSpPr>
          <a:xfrm>
            <a:off x="10144738" y="5502821"/>
            <a:ext cx="2965359" cy="1278321"/>
            <a:chOff x="0" y="0"/>
            <a:chExt cx="3953813" cy="1704428"/>
          </a:xfrm>
        </p:grpSpPr>
        <p:grpSp>
          <p:nvGrpSpPr>
            <p:cNvPr id="26" name="Group 26"/>
            <p:cNvGrpSpPr/>
            <p:nvPr/>
          </p:nvGrpSpPr>
          <p:grpSpPr>
            <a:xfrm>
              <a:off x="1012468" y="111279"/>
              <a:ext cx="2363494" cy="1534499"/>
              <a:chOff x="0" y="0"/>
              <a:chExt cx="1251906" cy="812800"/>
            </a:xfrm>
          </p:grpSpPr>
          <p:sp>
            <p:nvSpPr>
              <p:cNvPr id="27" name="Freeform 27"/>
              <p:cNvSpPr/>
              <p:nvPr/>
            </p:nvSpPr>
            <p:spPr>
              <a:xfrm>
                <a:off x="0" y="0"/>
                <a:ext cx="1251906" cy="812800"/>
              </a:xfrm>
              <a:custGeom>
                <a:avLst/>
                <a:gdLst/>
                <a:ahLst/>
                <a:cxnLst/>
                <a:rect l="l" t="t" r="r" b="b"/>
                <a:pathLst>
                  <a:path w="1251906" h="812800">
                    <a:moveTo>
                      <a:pt x="0" y="0"/>
                    </a:moveTo>
                    <a:lnTo>
                      <a:pt x="1251906" y="0"/>
                    </a:lnTo>
                    <a:lnTo>
                      <a:pt x="1251906" y="812800"/>
                    </a:lnTo>
                    <a:lnTo>
                      <a:pt x="0" y="812800"/>
                    </a:lnTo>
                    <a:close/>
                  </a:path>
                </a:pathLst>
              </a:custGeom>
              <a:solidFill>
                <a:srgbClr val="9BCC60">
                  <a:alpha val="84706"/>
                </a:srgbClr>
              </a:solidFill>
            </p:spPr>
          </p:sp>
          <p:sp>
            <p:nvSpPr>
              <p:cNvPr id="28" name="TextBox 28"/>
              <p:cNvSpPr txBox="1"/>
              <p:nvPr/>
            </p:nvSpPr>
            <p:spPr>
              <a:xfrm>
                <a:off x="0" y="-47625"/>
                <a:ext cx="1251906" cy="860425"/>
              </a:xfrm>
              <a:prstGeom prst="rect">
                <a:avLst/>
              </a:prstGeom>
            </p:spPr>
            <p:txBody>
              <a:bodyPr lIns="47515" tIns="47515" rIns="47515" bIns="47515" rtlCol="0" anchor="ctr"/>
              <a:lstStyle/>
              <a:p>
                <a:pPr algn="ctr">
                  <a:lnSpc>
                    <a:spcPts val="3178"/>
                  </a:lnSpc>
                </a:pPr>
                <a:endParaRPr/>
              </a:p>
            </p:txBody>
          </p:sp>
        </p:grpSp>
        <p:sp>
          <p:nvSpPr>
            <p:cNvPr id="29" name="Freeform 29"/>
            <p:cNvSpPr/>
            <p:nvPr/>
          </p:nvSpPr>
          <p:spPr>
            <a:xfrm flipH="1">
              <a:off x="0" y="0"/>
              <a:ext cx="1761683" cy="1704428"/>
            </a:xfrm>
            <a:custGeom>
              <a:avLst/>
              <a:gdLst/>
              <a:ahLst/>
              <a:cxnLst/>
              <a:rect l="l" t="t" r="r" b="b"/>
              <a:pathLst>
                <a:path w="1761683" h="1704428">
                  <a:moveTo>
                    <a:pt x="1761683" y="0"/>
                  </a:moveTo>
                  <a:lnTo>
                    <a:pt x="0" y="0"/>
                  </a:lnTo>
                  <a:lnTo>
                    <a:pt x="0" y="1704428"/>
                  </a:lnTo>
                  <a:lnTo>
                    <a:pt x="1761683" y="1704428"/>
                  </a:lnTo>
                  <a:lnTo>
                    <a:pt x="1761683"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0" name="TextBox 30"/>
            <p:cNvSpPr txBox="1"/>
            <p:nvPr/>
          </p:nvSpPr>
          <p:spPr>
            <a:xfrm>
              <a:off x="1761683" y="415723"/>
              <a:ext cx="2192129" cy="698531"/>
            </a:xfrm>
            <a:prstGeom prst="rect">
              <a:avLst/>
            </a:prstGeom>
          </p:spPr>
          <p:txBody>
            <a:bodyPr lIns="0" tIns="0" rIns="0" bIns="0" rtlCol="0" anchor="t">
              <a:spAutoFit/>
            </a:bodyPr>
            <a:lstStyle/>
            <a:p>
              <a:pPr algn="ctr">
                <a:lnSpc>
                  <a:spcPts val="4465"/>
                </a:lnSpc>
                <a:spcBef>
                  <a:spcPct val="0"/>
                </a:spcBef>
              </a:pPr>
              <a:r>
                <a:rPr lang="en-US" sz="3189">
                  <a:solidFill>
                    <a:srgbClr val="077341"/>
                  </a:solidFill>
                  <a:latin typeface="Ruda Heavy"/>
                  <a:ea typeface="Ruda Heavy"/>
                  <a:cs typeface="Ruda Heavy"/>
                  <a:sym typeface="Ruda Heavy"/>
                </a:rPr>
                <a:t>XGboost</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p:nvPr/>
        </p:nvGrpSpPr>
        <p:grpSpPr>
          <a:xfrm>
            <a:off x="342874" y="-13920"/>
            <a:ext cx="17753725" cy="1255108"/>
            <a:chOff x="0" y="0"/>
            <a:chExt cx="23671633" cy="1673477"/>
          </a:xfrm>
        </p:grpSpPr>
        <p:sp>
          <p:nvSpPr>
            <p:cNvPr id="3" name="Freeform 3"/>
            <p:cNvSpPr/>
            <p:nvPr/>
          </p:nvSpPr>
          <p:spPr>
            <a:xfrm>
              <a:off x="933779" y="0"/>
              <a:ext cx="2479972" cy="1673477"/>
            </a:xfrm>
            <a:custGeom>
              <a:avLst/>
              <a:gdLst/>
              <a:ahLst/>
              <a:cxnLst/>
              <a:rect l="l" t="t" r="r" b="b"/>
              <a:pathLst>
                <a:path w="2479972" h="1673477">
                  <a:moveTo>
                    <a:pt x="0" y="0"/>
                  </a:moveTo>
                  <a:lnTo>
                    <a:pt x="2479972" y="0"/>
                  </a:lnTo>
                  <a:lnTo>
                    <a:pt x="2479972" y="1673477"/>
                  </a:lnTo>
                  <a:lnTo>
                    <a:pt x="0" y="1673477"/>
                  </a:lnTo>
                  <a:lnTo>
                    <a:pt x="0" y="0"/>
                  </a:lnTo>
                  <a:close/>
                </a:path>
              </a:pathLst>
            </a:custGeom>
            <a:blipFill>
              <a:blip r:embed="rId2"/>
              <a:stretch>
                <a:fillRect/>
              </a:stretch>
            </a:blipFill>
          </p:spPr>
        </p:sp>
        <p:sp>
          <p:nvSpPr>
            <p:cNvPr id="4" name="Freeform 4"/>
            <p:cNvSpPr/>
            <p:nvPr/>
          </p:nvSpPr>
          <p:spPr>
            <a:xfrm>
              <a:off x="0" y="200958"/>
              <a:ext cx="1141704" cy="1198217"/>
            </a:xfrm>
            <a:custGeom>
              <a:avLst/>
              <a:gdLst/>
              <a:ahLst/>
              <a:cxnLst/>
              <a:rect l="l" t="t" r="r" b="b"/>
              <a:pathLst>
                <a:path w="1141704" h="1198217">
                  <a:moveTo>
                    <a:pt x="0" y="0"/>
                  </a:moveTo>
                  <a:lnTo>
                    <a:pt x="1141704" y="0"/>
                  </a:lnTo>
                  <a:lnTo>
                    <a:pt x="1141704" y="1198217"/>
                  </a:lnTo>
                  <a:lnTo>
                    <a:pt x="0" y="1198217"/>
                  </a:lnTo>
                  <a:lnTo>
                    <a:pt x="0" y="0"/>
                  </a:lnTo>
                  <a:close/>
                </a:path>
              </a:pathLst>
            </a:custGeom>
            <a:blipFill>
              <a:blip r:embed="rId3"/>
              <a:stretch>
                <a:fillRect l="-2624" r="-2624"/>
              </a:stretch>
            </a:blipFill>
          </p:spPr>
        </p:sp>
        <p:sp>
          <p:nvSpPr>
            <p:cNvPr id="5" name="Freeform 5"/>
            <p:cNvSpPr/>
            <p:nvPr/>
          </p:nvSpPr>
          <p:spPr>
            <a:xfrm>
              <a:off x="19737644" y="237630"/>
              <a:ext cx="1588973" cy="1161546"/>
            </a:xfrm>
            <a:custGeom>
              <a:avLst/>
              <a:gdLst/>
              <a:ahLst/>
              <a:cxnLst/>
              <a:rect l="l" t="t" r="r" b="b"/>
              <a:pathLst>
                <a:path w="1588973" h="1161546">
                  <a:moveTo>
                    <a:pt x="0" y="0"/>
                  </a:moveTo>
                  <a:lnTo>
                    <a:pt x="1588973" y="0"/>
                  </a:lnTo>
                  <a:lnTo>
                    <a:pt x="1588973" y="1161545"/>
                  </a:lnTo>
                  <a:lnTo>
                    <a:pt x="0" y="1161545"/>
                  </a:lnTo>
                  <a:lnTo>
                    <a:pt x="0" y="0"/>
                  </a:lnTo>
                  <a:close/>
                </a:path>
              </a:pathLst>
            </a:custGeom>
            <a:blipFill>
              <a:blip r:embed="rId4"/>
              <a:stretch>
                <a:fillRect l="-9961" t="-27783" r="-11953" b="-38992"/>
              </a:stretch>
            </a:blipFill>
          </p:spPr>
        </p:sp>
        <p:sp>
          <p:nvSpPr>
            <p:cNvPr id="6" name="Freeform 6"/>
            <p:cNvSpPr/>
            <p:nvPr/>
          </p:nvSpPr>
          <p:spPr>
            <a:xfrm>
              <a:off x="20983875" y="237630"/>
              <a:ext cx="2687758" cy="1198217"/>
            </a:xfrm>
            <a:custGeom>
              <a:avLst/>
              <a:gdLst/>
              <a:ahLst/>
              <a:cxnLst/>
              <a:rect l="l" t="t" r="r" b="b"/>
              <a:pathLst>
                <a:path w="2687758" h="1198217">
                  <a:moveTo>
                    <a:pt x="0" y="0"/>
                  </a:moveTo>
                  <a:lnTo>
                    <a:pt x="2687758" y="0"/>
                  </a:lnTo>
                  <a:lnTo>
                    <a:pt x="2687758" y="1198217"/>
                  </a:lnTo>
                  <a:lnTo>
                    <a:pt x="0" y="1198217"/>
                  </a:lnTo>
                  <a:lnTo>
                    <a:pt x="0" y="0"/>
                  </a:lnTo>
                  <a:close/>
                </a:path>
              </a:pathLst>
            </a:custGeom>
            <a:blipFill>
              <a:blip r:embed="rId5"/>
              <a:stretch>
                <a:fillRect r="-15165" b="-13289"/>
              </a:stretch>
            </a:blipFill>
          </p:spPr>
        </p:sp>
      </p:grpSp>
      <p:sp>
        <p:nvSpPr>
          <p:cNvPr id="7" name="Freeform 7"/>
          <p:cNvSpPr/>
          <p:nvPr/>
        </p:nvSpPr>
        <p:spPr>
          <a:xfrm>
            <a:off x="-3507013" y="613634"/>
            <a:ext cx="13651751" cy="1989390"/>
          </a:xfrm>
          <a:custGeom>
            <a:avLst/>
            <a:gdLst/>
            <a:ahLst/>
            <a:cxnLst/>
            <a:rect l="l" t="t" r="r" b="b"/>
            <a:pathLst>
              <a:path w="13651751" h="1989390">
                <a:moveTo>
                  <a:pt x="0" y="0"/>
                </a:moveTo>
                <a:lnTo>
                  <a:pt x="13651751" y="0"/>
                </a:lnTo>
                <a:lnTo>
                  <a:pt x="13651751" y="1989389"/>
                </a:lnTo>
                <a:lnTo>
                  <a:pt x="0" y="1989389"/>
                </a:lnTo>
                <a:lnTo>
                  <a:pt x="0" y="0"/>
                </a:lnTo>
                <a:close/>
              </a:path>
            </a:pathLst>
          </a:custGeom>
          <a:blipFill>
            <a:blip r:embed="rId6"/>
            <a:stretch>
              <a:fillRect t="-180" b="-180"/>
            </a:stretch>
          </a:blipFill>
        </p:spPr>
      </p:sp>
      <p:grpSp>
        <p:nvGrpSpPr>
          <p:cNvPr id="8" name="Group 8"/>
          <p:cNvGrpSpPr/>
          <p:nvPr/>
        </p:nvGrpSpPr>
        <p:grpSpPr>
          <a:xfrm>
            <a:off x="-3312665" y="1182017"/>
            <a:ext cx="13263054" cy="1133461"/>
            <a:chOff x="0" y="0"/>
            <a:chExt cx="3610825" cy="308581"/>
          </a:xfrm>
        </p:grpSpPr>
        <p:sp>
          <p:nvSpPr>
            <p:cNvPr id="9" name="Freeform 9"/>
            <p:cNvSpPr/>
            <p:nvPr/>
          </p:nvSpPr>
          <p:spPr>
            <a:xfrm>
              <a:off x="0" y="0"/>
              <a:ext cx="3610825" cy="308581"/>
            </a:xfrm>
            <a:custGeom>
              <a:avLst/>
              <a:gdLst/>
              <a:ahLst/>
              <a:cxnLst/>
              <a:rect l="l" t="t" r="r" b="b"/>
              <a:pathLst>
                <a:path w="3610825" h="308581">
                  <a:moveTo>
                    <a:pt x="3407625" y="0"/>
                  </a:moveTo>
                  <a:cubicBezTo>
                    <a:pt x="3519849" y="0"/>
                    <a:pt x="3610825" y="69078"/>
                    <a:pt x="3610825" y="154291"/>
                  </a:cubicBezTo>
                  <a:cubicBezTo>
                    <a:pt x="3610825" y="239503"/>
                    <a:pt x="3519849" y="308581"/>
                    <a:pt x="3407625" y="308581"/>
                  </a:cubicBezTo>
                  <a:lnTo>
                    <a:pt x="203200" y="308581"/>
                  </a:lnTo>
                  <a:cubicBezTo>
                    <a:pt x="90976" y="308581"/>
                    <a:pt x="0" y="239503"/>
                    <a:pt x="0" y="154291"/>
                  </a:cubicBezTo>
                  <a:cubicBezTo>
                    <a:pt x="0" y="69078"/>
                    <a:pt x="90976" y="0"/>
                    <a:pt x="203200" y="0"/>
                  </a:cubicBezTo>
                  <a:close/>
                </a:path>
              </a:pathLst>
            </a:custGeom>
            <a:solidFill>
              <a:srgbClr val="FFFFFF"/>
            </a:solidFill>
          </p:spPr>
        </p:sp>
        <p:sp>
          <p:nvSpPr>
            <p:cNvPr id="10" name="TextBox 10"/>
            <p:cNvSpPr txBox="1"/>
            <p:nvPr/>
          </p:nvSpPr>
          <p:spPr>
            <a:xfrm>
              <a:off x="0" y="-28575"/>
              <a:ext cx="3610825" cy="337156"/>
            </a:xfrm>
            <a:prstGeom prst="rect">
              <a:avLst/>
            </a:prstGeom>
          </p:spPr>
          <p:txBody>
            <a:bodyPr lIns="50800" tIns="50800" rIns="50800" bIns="50800" rtlCol="0" anchor="ctr"/>
            <a:lstStyle/>
            <a:p>
              <a:pPr algn="ctr">
                <a:lnSpc>
                  <a:spcPts val="1885"/>
                </a:lnSpc>
              </a:pPr>
              <a:endParaRPr/>
            </a:p>
          </p:txBody>
        </p:sp>
      </p:grpSp>
      <p:sp>
        <p:nvSpPr>
          <p:cNvPr id="11" name="TextBox 11"/>
          <p:cNvSpPr txBox="1"/>
          <p:nvPr/>
        </p:nvSpPr>
        <p:spPr>
          <a:xfrm>
            <a:off x="342874" y="1267742"/>
            <a:ext cx="9310387" cy="1047736"/>
          </a:xfrm>
          <a:prstGeom prst="rect">
            <a:avLst/>
          </a:prstGeom>
        </p:spPr>
        <p:txBody>
          <a:bodyPr lIns="0" tIns="0" rIns="0" bIns="0" rtlCol="0" anchor="t">
            <a:spAutoFit/>
          </a:bodyPr>
          <a:lstStyle/>
          <a:p>
            <a:pPr algn="l">
              <a:lnSpc>
                <a:spcPts val="8024"/>
              </a:lnSpc>
            </a:pPr>
            <a:r>
              <a:rPr lang="en-US" sz="7499">
                <a:solidFill>
                  <a:srgbClr val="438E20"/>
                </a:solidFill>
                <a:latin typeface="Roboto Bold"/>
                <a:ea typeface="Roboto Bold"/>
                <a:cs typeface="Roboto Bold"/>
                <a:sym typeface="Roboto Bold"/>
              </a:rPr>
              <a:t>4.Xây dựng mô hình </a:t>
            </a:r>
          </a:p>
        </p:txBody>
      </p:sp>
      <p:sp>
        <p:nvSpPr>
          <p:cNvPr id="12" name="TextBox 12"/>
          <p:cNvSpPr txBox="1"/>
          <p:nvPr/>
        </p:nvSpPr>
        <p:spPr>
          <a:xfrm>
            <a:off x="342874" y="2688748"/>
            <a:ext cx="10141668" cy="516890"/>
          </a:xfrm>
          <a:prstGeom prst="rect">
            <a:avLst/>
          </a:prstGeom>
        </p:spPr>
        <p:txBody>
          <a:bodyPr lIns="0" tIns="0" rIns="0" bIns="0" rtlCol="0" anchor="t">
            <a:spAutoFit/>
          </a:bodyPr>
          <a:lstStyle/>
          <a:p>
            <a:pPr algn="l">
              <a:lnSpc>
                <a:spcPts val="3879"/>
              </a:lnSpc>
            </a:pPr>
            <a:r>
              <a:rPr lang="en-US" sz="3999" b="1">
                <a:solidFill>
                  <a:srgbClr val="000000"/>
                </a:solidFill>
                <a:latin typeface="Roboto" panose="020B0604020202020204" charset="0"/>
                <a:ea typeface="Roboto" panose="020B0604020202020204" charset="0"/>
                <a:cs typeface="Ruda Heavy"/>
                <a:sym typeface="Ruda Heavy"/>
              </a:rPr>
              <a:t>4.10. Chiến lược giữ chân khách hàng</a:t>
            </a:r>
          </a:p>
        </p:txBody>
      </p:sp>
      <p:sp>
        <p:nvSpPr>
          <p:cNvPr id="13" name="TextBox 13"/>
          <p:cNvSpPr txBox="1"/>
          <p:nvPr/>
        </p:nvSpPr>
        <p:spPr>
          <a:xfrm>
            <a:off x="706178" y="3481377"/>
            <a:ext cx="16606154" cy="498791"/>
          </a:xfrm>
          <a:prstGeom prst="rect">
            <a:avLst/>
          </a:prstGeom>
        </p:spPr>
        <p:txBody>
          <a:bodyPr lIns="0" tIns="0" rIns="0" bIns="0" rtlCol="0" anchor="t">
            <a:spAutoFit/>
          </a:bodyPr>
          <a:lstStyle/>
          <a:p>
            <a:pPr algn="l">
              <a:lnSpc>
                <a:spcPts val="4200"/>
              </a:lnSpc>
              <a:spcBef>
                <a:spcPct val="0"/>
              </a:spcBef>
            </a:pPr>
            <a:r>
              <a:rPr lang="en-US" sz="3000">
                <a:solidFill>
                  <a:srgbClr val="000000"/>
                </a:solidFill>
                <a:latin typeface="Roboto Slab" panose="020B0604020202020204" charset="0"/>
                <a:ea typeface="Roboto Slab" panose="020B0604020202020204" charset="0"/>
                <a:cs typeface="Ruda Bold"/>
                <a:sym typeface="Ruda Bold"/>
              </a:rPr>
              <a:t>Các giải pháp nhằm tối ưu hóa hiệu quả của doanh nghiệp: </a:t>
            </a:r>
          </a:p>
        </p:txBody>
      </p:sp>
      <p:grpSp>
        <p:nvGrpSpPr>
          <p:cNvPr id="14" name="Group 14"/>
          <p:cNvGrpSpPr/>
          <p:nvPr/>
        </p:nvGrpSpPr>
        <p:grpSpPr>
          <a:xfrm>
            <a:off x="2564696" y="4334867"/>
            <a:ext cx="2910575" cy="1617266"/>
            <a:chOff x="0" y="0"/>
            <a:chExt cx="4159440" cy="2311200"/>
          </a:xfrm>
        </p:grpSpPr>
        <p:sp>
          <p:nvSpPr>
            <p:cNvPr id="15" name="Freeform 15"/>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00B6C1"/>
            </a:solidFill>
          </p:spPr>
        </p:sp>
      </p:grpSp>
      <p:grpSp>
        <p:nvGrpSpPr>
          <p:cNvPr id="16" name="Group 16"/>
          <p:cNvGrpSpPr/>
          <p:nvPr/>
        </p:nvGrpSpPr>
        <p:grpSpPr>
          <a:xfrm>
            <a:off x="706178" y="5492979"/>
            <a:ext cx="3810183" cy="2686494"/>
            <a:chOff x="0" y="0"/>
            <a:chExt cx="1154737" cy="814185"/>
          </a:xfrm>
        </p:grpSpPr>
        <p:sp>
          <p:nvSpPr>
            <p:cNvPr id="17" name="Freeform 17"/>
            <p:cNvSpPr/>
            <p:nvPr/>
          </p:nvSpPr>
          <p:spPr>
            <a:xfrm>
              <a:off x="0" y="0"/>
              <a:ext cx="1154736" cy="814185"/>
            </a:xfrm>
            <a:custGeom>
              <a:avLst/>
              <a:gdLst/>
              <a:ahLst/>
              <a:cxnLst/>
              <a:rect l="l" t="t" r="r" b="b"/>
              <a:pathLst>
                <a:path w="1154736" h="814185">
                  <a:moveTo>
                    <a:pt x="38606" y="0"/>
                  </a:moveTo>
                  <a:lnTo>
                    <a:pt x="1116130" y="0"/>
                  </a:lnTo>
                  <a:cubicBezTo>
                    <a:pt x="1137452" y="0"/>
                    <a:pt x="1154736" y="17285"/>
                    <a:pt x="1154736" y="38606"/>
                  </a:cubicBezTo>
                  <a:lnTo>
                    <a:pt x="1154736" y="775578"/>
                  </a:lnTo>
                  <a:cubicBezTo>
                    <a:pt x="1154736" y="785817"/>
                    <a:pt x="1150669" y="795637"/>
                    <a:pt x="1143429" y="802877"/>
                  </a:cubicBezTo>
                  <a:cubicBezTo>
                    <a:pt x="1136189" y="810117"/>
                    <a:pt x="1126369" y="814185"/>
                    <a:pt x="1116130" y="814185"/>
                  </a:cubicBezTo>
                  <a:lnTo>
                    <a:pt x="38606" y="814185"/>
                  </a:lnTo>
                  <a:cubicBezTo>
                    <a:pt x="17285" y="814185"/>
                    <a:pt x="0" y="796900"/>
                    <a:pt x="0" y="775578"/>
                  </a:cubicBezTo>
                  <a:lnTo>
                    <a:pt x="0" y="38606"/>
                  </a:lnTo>
                  <a:cubicBezTo>
                    <a:pt x="0" y="28367"/>
                    <a:pt x="4067" y="18548"/>
                    <a:pt x="11307" y="11307"/>
                  </a:cubicBezTo>
                  <a:cubicBezTo>
                    <a:pt x="18548" y="4067"/>
                    <a:pt x="28367" y="0"/>
                    <a:pt x="38606" y="0"/>
                  </a:cubicBezTo>
                  <a:close/>
                </a:path>
              </a:pathLst>
            </a:custGeom>
            <a:solidFill>
              <a:srgbClr val="4D87DD">
                <a:alpha val="80000"/>
              </a:srgbClr>
            </a:solidFill>
            <a:ln w="85725" cap="sq">
              <a:solidFill>
                <a:srgbClr val="FFFFFE">
                  <a:alpha val="80000"/>
                </a:srgbClr>
              </a:solidFill>
              <a:prstDash val="solid"/>
              <a:miter/>
            </a:ln>
          </p:spPr>
        </p:sp>
        <p:sp>
          <p:nvSpPr>
            <p:cNvPr id="18" name="TextBox 18"/>
            <p:cNvSpPr txBox="1"/>
            <p:nvPr/>
          </p:nvSpPr>
          <p:spPr>
            <a:xfrm>
              <a:off x="0" y="-47625"/>
              <a:ext cx="1154737" cy="861810"/>
            </a:xfrm>
            <a:prstGeom prst="rect">
              <a:avLst/>
            </a:prstGeom>
          </p:spPr>
          <p:txBody>
            <a:bodyPr lIns="50800" tIns="50800" rIns="50800" bIns="50800" rtlCol="0" anchor="ctr"/>
            <a:lstStyle/>
            <a:p>
              <a:pPr algn="ctr">
                <a:lnSpc>
                  <a:spcPts val="3214"/>
                </a:lnSpc>
              </a:pPr>
              <a:endParaRPr/>
            </a:p>
          </p:txBody>
        </p:sp>
      </p:grpSp>
      <p:grpSp>
        <p:nvGrpSpPr>
          <p:cNvPr id="19" name="Group 19"/>
          <p:cNvGrpSpPr/>
          <p:nvPr/>
        </p:nvGrpSpPr>
        <p:grpSpPr>
          <a:xfrm>
            <a:off x="2332104" y="5143500"/>
            <a:ext cx="558330" cy="698957"/>
            <a:chOff x="0" y="0"/>
            <a:chExt cx="734454" cy="919442"/>
          </a:xfrm>
        </p:grpSpPr>
        <p:sp>
          <p:nvSpPr>
            <p:cNvPr id="20" name="Freeform 20"/>
            <p:cNvSpPr/>
            <p:nvPr/>
          </p:nvSpPr>
          <p:spPr>
            <a:xfrm>
              <a:off x="0" y="0"/>
              <a:ext cx="734454" cy="919442"/>
            </a:xfrm>
            <a:custGeom>
              <a:avLst/>
              <a:gdLst/>
              <a:ahLst/>
              <a:cxnLst/>
              <a:rect l="l" t="t" r="r" b="b"/>
              <a:pathLst>
                <a:path w="734454" h="919442">
                  <a:moveTo>
                    <a:pt x="367227" y="0"/>
                  </a:moveTo>
                  <a:cubicBezTo>
                    <a:pt x="164413" y="0"/>
                    <a:pt x="0" y="205824"/>
                    <a:pt x="0" y="459721"/>
                  </a:cubicBezTo>
                  <a:cubicBezTo>
                    <a:pt x="0" y="713618"/>
                    <a:pt x="164413" y="919442"/>
                    <a:pt x="367227" y="919442"/>
                  </a:cubicBezTo>
                  <a:cubicBezTo>
                    <a:pt x="570041" y="919442"/>
                    <a:pt x="734454" y="713618"/>
                    <a:pt x="734454" y="459721"/>
                  </a:cubicBezTo>
                  <a:cubicBezTo>
                    <a:pt x="734454" y="205824"/>
                    <a:pt x="570041" y="0"/>
                    <a:pt x="367227" y="0"/>
                  </a:cubicBezTo>
                  <a:close/>
                </a:path>
              </a:pathLst>
            </a:custGeom>
            <a:solidFill>
              <a:srgbClr val="194F9B"/>
            </a:solidFill>
          </p:spPr>
        </p:sp>
        <p:sp>
          <p:nvSpPr>
            <p:cNvPr id="21" name="TextBox 21"/>
            <p:cNvSpPr txBox="1"/>
            <p:nvPr/>
          </p:nvSpPr>
          <p:spPr>
            <a:xfrm>
              <a:off x="68855" y="38573"/>
              <a:ext cx="596744" cy="794671"/>
            </a:xfrm>
            <a:prstGeom prst="rect">
              <a:avLst/>
            </a:prstGeom>
          </p:spPr>
          <p:txBody>
            <a:bodyPr lIns="50800" tIns="50800" rIns="50800" bIns="50800" rtlCol="0" anchor="ctr"/>
            <a:lstStyle/>
            <a:p>
              <a:pPr algn="ctr">
                <a:lnSpc>
                  <a:spcPts val="3214"/>
                </a:lnSpc>
              </a:pPr>
              <a:endParaRPr/>
            </a:p>
          </p:txBody>
        </p:sp>
      </p:grpSp>
      <p:grpSp>
        <p:nvGrpSpPr>
          <p:cNvPr id="22" name="Group 22"/>
          <p:cNvGrpSpPr/>
          <p:nvPr/>
        </p:nvGrpSpPr>
        <p:grpSpPr>
          <a:xfrm>
            <a:off x="1405048" y="6350408"/>
            <a:ext cx="2555155" cy="1005639"/>
            <a:chOff x="0" y="0"/>
            <a:chExt cx="734454" cy="289061"/>
          </a:xfrm>
        </p:grpSpPr>
        <p:sp>
          <p:nvSpPr>
            <p:cNvPr id="23" name="Freeform 23"/>
            <p:cNvSpPr/>
            <p:nvPr/>
          </p:nvSpPr>
          <p:spPr>
            <a:xfrm>
              <a:off x="0" y="0"/>
              <a:ext cx="734454" cy="289061"/>
            </a:xfrm>
            <a:custGeom>
              <a:avLst/>
              <a:gdLst/>
              <a:ahLst/>
              <a:cxnLst/>
              <a:rect l="l" t="t" r="r" b="b"/>
              <a:pathLst>
                <a:path w="734454" h="289061">
                  <a:moveTo>
                    <a:pt x="30299" y="0"/>
                  </a:moveTo>
                  <a:lnTo>
                    <a:pt x="704155" y="0"/>
                  </a:lnTo>
                  <a:cubicBezTo>
                    <a:pt x="720889" y="0"/>
                    <a:pt x="734454" y="13565"/>
                    <a:pt x="734454" y="30299"/>
                  </a:cubicBezTo>
                  <a:lnTo>
                    <a:pt x="734454" y="258762"/>
                  </a:lnTo>
                  <a:cubicBezTo>
                    <a:pt x="734454" y="275495"/>
                    <a:pt x="720889" y="289061"/>
                    <a:pt x="704155" y="289061"/>
                  </a:cubicBezTo>
                  <a:lnTo>
                    <a:pt x="30299" y="289061"/>
                  </a:lnTo>
                  <a:cubicBezTo>
                    <a:pt x="22263" y="289061"/>
                    <a:pt x="14557" y="285869"/>
                    <a:pt x="8874" y="280186"/>
                  </a:cubicBezTo>
                  <a:cubicBezTo>
                    <a:pt x="3192" y="274504"/>
                    <a:pt x="0" y="266797"/>
                    <a:pt x="0" y="258762"/>
                  </a:cubicBezTo>
                  <a:lnTo>
                    <a:pt x="0" y="30299"/>
                  </a:lnTo>
                  <a:cubicBezTo>
                    <a:pt x="0" y="13565"/>
                    <a:pt x="13565" y="0"/>
                    <a:pt x="30299" y="0"/>
                  </a:cubicBezTo>
                  <a:close/>
                </a:path>
              </a:pathLst>
            </a:custGeom>
            <a:solidFill>
              <a:srgbClr val="F0F4D4"/>
            </a:solidFill>
            <a:ln cap="sq">
              <a:noFill/>
              <a:prstDash val="solid"/>
              <a:miter/>
            </a:ln>
          </p:spPr>
        </p:sp>
        <p:sp>
          <p:nvSpPr>
            <p:cNvPr id="24" name="TextBox 24"/>
            <p:cNvSpPr txBox="1"/>
            <p:nvPr/>
          </p:nvSpPr>
          <p:spPr>
            <a:xfrm>
              <a:off x="0" y="-38100"/>
              <a:ext cx="734454" cy="327161"/>
            </a:xfrm>
            <a:prstGeom prst="rect">
              <a:avLst/>
            </a:prstGeom>
          </p:spPr>
          <p:txBody>
            <a:bodyPr lIns="50800" tIns="50800" rIns="50800" bIns="50800" rtlCol="0" anchor="ctr"/>
            <a:lstStyle/>
            <a:p>
              <a:pPr marL="0" lvl="0" indent="0" algn="ctr">
                <a:lnSpc>
                  <a:spcPts val="2621"/>
                </a:lnSpc>
                <a:spcBef>
                  <a:spcPct val="0"/>
                </a:spcBef>
              </a:pPr>
              <a:r>
                <a:rPr lang="en-US" sz="1899" spc="186">
                  <a:solidFill>
                    <a:srgbClr val="000000"/>
                  </a:solidFill>
                  <a:latin typeface="Roboto Slab" panose="020B0604020202020204" charset="0"/>
                  <a:ea typeface="Roboto Slab" panose="020B0604020202020204" charset="0"/>
                  <a:cs typeface="Quicksand Bold"/>
                  <a:sym typeface="Quicksand Bold"/>
                </a:rPr>
                <a:t>Tập trung vào dịch vụ Contract</a:t>
              </a:r>
            </a:p>
          </p:txBody>
        </p:sp>
      </p:grpSp>
      <p:grpSp>
        <p:nvGrpSpPr>
          <p:cNvPr id="25" name="Group 25"/>
          <p:cNvGrpSpPr/>
          <p:nvPr/>
        </p:nvGrpSpPr>
        <p:grpSpPr>
          <a:xfrm>
            <a:off x="8576669" y="7404557"/>
            <a:ext cx="2915109" cy="1615250"/>
            <a:chOff x="0" y="0"/>
            <a:chExt cx="4165920" cy="2308320"/>
          </a:xfrm>
        </p:grpSpPr>
        <p:sp>
          <p:nvSpPr>
            <p:cNvPr id="26" name="Freeform 26"/>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00B6C1"/>
            </a:solidFill>
          </p:spPr>
        </p:sp>
      </p:grpSp>
      <p:grpSp>
        <p:nvGrpSpPr>
          <p:cNvPr id="27" name="Group 27"/>
          <p:cNvGrpSpPr/>
          <p:nvPr/>
        </p:nvGrpSpPr>
        <p:grpSpPr>
          <a:xfrm>
            <a:off x="5008389" y="5492979"/>
            <a:ext cx="3810183" cy="2686494"/>
            <a:chOff x="0" y="0"/>
            <a:chExt cx="1154737" cy="814185"/>
          </a:xfrm>
        </p:grpSpPr>
        <p:sp>
          <p:nvSpPr>
            <p:cNvPr id="28" name="Freeform 28"/>
            <p:cNvSpPr/>
            <p:nvPr/>
          </p:nvSpPr>
          <p:spPr>
            <a:xfrm>
              <a:off x="0" y="0"/>
              <a:ext cx="1154736" cy="814185"/>
            </a:xfrm>
            <a:custGeom>
              <a:avLst/>
              <a:gdLst/>
              <a:ahLst/>
              <a:cxnLst/>
              <a:rect l="l" t="t" r="r" b="b"/>
              <a:pathLst>
                <a:path w="1154736" h="814185">
                  <a:moveTo>
                    <a:pt x="38606" y="0"/>
                  </a:moveTo>
                  <a:lnTo>
                    <a:pt x="1116130" y="0"/>
                  </a:lnTo>
                  <a:cubicBezTo>
                    <a:pt x="1137452" y="0"/>
                    <a:pt x="1154736" y="17285"/>
                    <a:pt x="1154736" y="38606"/>
                  </a:cubicBezTo>
                  <a:lnTo>
                    <a:pt x="1154736" y="775578"/>
                  </a:lnTo>
                  <a:cubicBezTo>
                    <a:pt x="1154736" y="785817"/>
                    <a:pt x="1150669" y="795637"/>
                    <a:pt x="1143429" y="802877"/>
                  </a:cubicBezTo>
                  <a:cubicBezTo>
                    <a:pt x="1136189" y="810117"/>
                    <a:pt x="1126369" y="814185"/>
                    <a:pt x="1116130" y="814185"/>
                  </a:cubicBezTo>
                  <a:lnTo>
                    <a:pt x="38606" y="814185"/>
                  </a:lnTo>
                  <a:cubicBezTo>
                    <a:pt x="17285" y="814185"/>
                    <a:pt x="0" y="796900"/>
                    <a:pt x="0" y="775578"/>
                  </a:cubicBezTo>
                  <a:lnTo>
                    <a:pt x="0" y="38606"/>
                  </a:lnTo>
                  <a:cubicBezTo>
                    <a:pt x="0" y="28367"/>
                    <a:pt x="4067" y="18548"/>
                    <a:pt x="11307" y="11307"/>
                  </a:cubicBezTo>
                  <a:cubicBezTo>
                    <a:pt x="18548" y="4067"/>
                    <a:pt x="28367" y="0"/>
                    <a:pt x="38606" y="0"/>
                  </a:cubicBezTo>
                  <a:close/>
                </a:path>
              </a:pathLst>
            </a:custGeom>
            <a:solidFill>
              <a:srgbClr val="4D87DD">
                <a:alpha val="80000"/>
              </a:srgbClr>
            </a:solidFill>
            <a:ln w="85725" cap="sq">
              <a:solidFill>
                <a:srgbClr val="FFFFFE">
                  <a:alpha val="80000"/>
                </a:srgbClr>
              </a:solidFill>
              <a:prstDash val="solid"/>
              <a:miter/>
            </a:ln>
          </p:spPr>
        </p:sp>
        <p:sp>
          <p:nvSpPr>
            <p:cNvPr id="29" name="TextBox 29"/>
            <p:cNvSpPr txBox="1"/>
            <p:nvPr/>
          </p:nvSpPr>
          <p:spPr>
            <a:xfrm>
              <a:off x="0" y="-47625"/>
              <a:ext cx="1154737" cy="861810"/>
            </a:xfrm>
            <a:prstGeom prst="rect">
              <a:avLst/>
            </a:prstGeom>
          </p:spPr>
          <p:txBody>
            <a:bodyPr lIns="50800" tIns="50800" rIns="50800" bIns="50800" rtlCol="0" anchor="ctr"/>
            <a:lstStyle/>
            <a:p>
              <a:pPr algn="ctr">
                <a:lnSpc>
                  <a:spcPts val="3214"/>
                </a:lnSpc>
              </a:pPr>
              <a:endParaRPr>
                <a:latin typeface="Roboto Slab" panose="020B0604020202020204" charset="0"/>
                <a:ea typeface="Roboto Slab" panose="020B0604020202020204" charset="0"/>
              </a:endParaRPr>
            </a:p>
          </p:txBody>
        </p:sp>
      </p:grpSp>
      <p:grpSp>
        <p:nvGrpSpPr>
          <p:cNvPr id="30" name="Group 30"/>
          <p:cNvGrpSpPr/>
          <p:nvPr/>
        </p:nvGrpSpPr>
        <p:grpSpPr>
          <a:xfrm>
            <a:off x="6634315" y="5143500"/>
            <a:ext cx="558330" cy="698957"/>
            <a:chOff x="0" y="0"/>
            <a:chExt cx="734454" cy="919442"/>
          </a:xfrm>
        </p:grpSpPr>
        <p:sp>
          <p:nvSpPr>
            <p:cNvPr id="31" name="Freeform 31"/>
            <p:cNvSpPr/>
            <p:nvPr/>
          </p:nvSpPr>
          <p:spPr>
            <a:xfrm>
              <a:off x="0" y="0"/>
              <a:ext cx="734454" cy="919442"/>
            </a:xfrm>
            <a:custGeom>
              <a:avLst/>
              <a:gdLst/>
              <a:ahLst/>
              <a:cxnLst/>
              <a:rect l="l" t="t" r="r" b="b"/>
              <a:pathLst>
                <a:path w="734454" h="919442">
                  <a:moveTo>
                    <a:pt x="367227" y="0"/>
                  </a:moveTo>
                  <a:cubicBezTo>
                    <a:pt x="164413" y="0"/>
                    <a:pt x="0" y="205824"/>
                    <a:pt x="0" y="459721"/>
                  </a:cubicBezTo>
                  <a:cubicBezTo>
                    <a:pt x="0" y="713618"/>
                    <a:pt x="164413" y="919442"/>
                    <a:pt x="367227" y="919442"/>
                  </a:cubicBezTo>
                  <a:cubicBezTo>
                    <a:pt x="570041" y="919442"/>
                    <a:pt x="734454" y="713618"/>
                    <a:pt x="734454" y="459721"/>
                  </a:cubicBezTo>
                  <a:cubicBezTo>
                    <a:pt x="734454" y="205824"/>
                    <a:pt x="570041" y="0"/>
                    <a:pt x="367227" y="0"/>
                  </a:cubicBezTo>
                  <a:close/>
                </a:path>
              </a:pathLst>
            </a:custGeom>
            <a:solidFill>
              <a:srgbClr val="194F9B"/>
            </a:solidFill>
          </p:spPr>
        </p:sp>
        <p:sp>
          <p:nvSpPr>
            <p:cNvPr id="32" name="TextBox 32"/>
            <p:cNvSpPr txBox="1"/>
            <p:nvPr/>
          </p:nvSpPr>
          <p:spPr>
            <a:xfrm>
              <a:off x="68855" y="38573"/>
              <a:ext cx="596744" cy="794671"/>
            </a:xfrm>
            <a:prstGeom prst="rect">
              <a:avLst/>
            </a:prstGeom>
          </p:spPr>
          <p:txBody>
            <a:bodyPr lIns="50800" tIns="50800" rIns="50800" bIns="50800" rtlCol="0" anchor="ctr"/>
            <a:lstStyle/>
            <a:p>
              <a:pPr algn="ctr">
                <a:lnSpc>
                  <a:spcPts val="3214"/>
                </a:lnSpc>
              </a:pPr>
              <a:endParaRPr>
                <a:latin typeface="Roboto Slab" panose="020B0604020202020204" charset="0"/>
                <a:ea typeface="Roboto Slab" panose="020B0604020202020204" charset="0"/>
              </a:endParaRPr>
            </a:p>
          </p:txBody>
        </p:sp>
      </p:grpSp>
      <p:grpSp>
        <p:nvGrpSpPr>
          <p:cNvPr id="33" name="Group 33"/>
          <p:cNvGrpSpPr/>
          <p:nvPr/>
        </p:nvGrpSpPr>
        <p:grpSpPr>
          <a:xfrm>
            <a:off x="5475271" y="5979818"/>
            <a:ext cx="2873341" cy="1680035"/>
            <a:chOff x="0" y="0"/>
            <a:chExt cx="825914" cy="482909"/>
          </a:xfrm>
        </p:grpSpPr>
        <p:sp>
          <p:nvSpPr>
            <p:cNvPr id="34" name="Freeform 34"/>
            <p:cNvSpPr/>
            <p:nvPr/>
          </p:nvSpPr>
          <p:spPr>
            <a:xfrm>
              <a:off x="0" y="0"/>
              <a:ext cx="825914" cy="482909"/>
            </a:xfrm>
            <a:custGeom>
              <a:avLst/>
              <a:gdLst/>
              <a:ahLst/>
              <a:cxnLst/>
              <a:rect l="l" t="t" r="r" b="b"/>
              <a:pathLst>
                <a:path w="825914" h="482909">
                  <a:moveTo>
                    <a:pt x="26944" y="0"/>
                  </a:moveTo>
                  <a:lnTo>
                    <a:pt x="798970" y="0"/>
                  </a:lnTo>
                  <a:cubicBezTo>
                    <a:pt x="806116" y="0"/>
                    <a:pt x="812969" y="2839"/>
                    <a:pt x="818022" y="7892"/>
                  </a:cubicBezTo>
                  <a:cubicBezTo>
                    <a:pt x="823075" y="12945"/>
                    <a:pt x="825914" y="19798"/>
                    <a:pt x="825914" y="26944"/>
                  </a:cubicBezTo>
                  <a:lnTo>
                    <a:pt x="825914" y="455965"/>
                  </a:lnTo>
                  <a:cubicBezTo>
                    <a:pt x="825914" y="463111"/>
                    <a:pt x="823075" y="469965"/>
                    <a:pt x="818022" y="475018"/>
                  </a:cubicBezTo>
                  <a:cubicBezTo>
                    <a:pt x="812969" y="480071"/>
                    <a:pt x="806116" y="482909"/>
                    <a:pt x="798970" y="482909"/>
                  </a:cubicBezTo>
                  <a:lnTo>
                    <a:pt x="26944" y="482909"/>
                  </a:lnTo>
                  <a:cubicBezTo>
                    <a:pt x="19798" y="482909"/>
                    <a:pt x="12945" y="480071"/>
                    <a:pt x="7892" y="475018"/>
                  </a:cubicBezTo>
                  <a:cubicBezTo>
                    <a:pt x="2839" y="469965"/>
                    <a:pt x="0" y="463111"/>
                    <a:pt x="0" y="455965"/>
                  </a:cubicBezTo>
                  <a:lnTo>
                    <a:pt x="0" y="26944"/>
                  </a:lnTo>
                  <a:cubicBezTo>
                    <a:pt x="0" y="19798"/>
                    <a:pt x="2839" y="12945"/>
                    <a:pt x="7892" y="7892"/>
                  </a:cubicBezTo>
                  <a:cubicBezTo>
                    <a:pt x="12945" y="2839"/>
                    <a:pt x="19798" y="0"/>
                    <a:pt x="26944" y="0"/>
                  </a:cubicBezTo>
                  <a:close/>
                </a:path>
              </a:pathLst>
            </a:custGeom>
            <a:solidFill>
              <a:srgbClr val="F0F4D4"/>
            </a:solidFill>
            <a:ln cap="sq">
              <a:noFill/>
              <a:prstDash val="solid"/>
              <a:miter/>
            </a:ln>
          </p:spPr>
        </p:sp>
        <p:sp>
          <p:nvSpPr>
            <p:cNvPr id="35" name="TextBox 35"/>
            <p:cNvSpPr txBox="1"/>
            <p:nvPr/>
          </p:nvSpPr>
          <p:spPr>
            <a:xfrm>
              <a:off x="0" y="-38100"/>
              <a:ext cx="825914" cy="521009"/>
            </a:xfrm>
            <a:prstGeom prst="rect">
              <a:avLst/>
            </a:prstGeom>
          </p:spPr>
          <p:txBody>
            <a:bodyPr lIns="50800" tIns="50800" rIns="50800" bIns="50800" rtlCol="0" anchor="ctr"/>
            <a:lstStyle/>
            <a:p>
              <a:pPr marL="0" lvl="0" indent="0" algn="ctr">
                <a:lnSpc>
                  <a:spcPts val="2760"/>
                </a:lnSpc>
                <a:spcBef>
                  <a:spcPct val="0"/>
                </a:spcBef>
              </a:pPr>
              <a:r>
                <a:rPr lang="en-US" sz="2000" spc="196">
                  <a:solidFill>
                    <a:srgbClr val="000000"/>
                  </a:solidFill>
                  <a:latin typeface="Roboto Slab" panose="020B0604020202020204" charset="0"/>
                  <a:ea typeface="Roboto Slab" panose="020B0604020202020204" charset="0"/>
                  <a:cs typeface="Quicksand Bold"/>
                  <a:sym typeface="Quicksand Bold"/>
                </a:rPr>
                <a:t>Nâng cao chất lượng dịch vụ OnlineSecurity và TechSupport</a:t>
              </a:r>
            </a:p>
          </p:txBody>
        </p:sp>
      </p:grpSp>
      <p:grpSp>
        <p:nvGrpSpPr>
          <p:cNvPr id="36" name="Group 36"/>
          <p:cNvGrpSpPr/>
          <p:nvPr/>
        </p:nvGrpSpPr>
        <p:grpSpPr>
          <a:xfrm>
            <a:off x="9307521" y="5492979"/>
            <a:ext cx="3810183" cy="2686494"/>
            <a:chOff x="0" y="0"/>
            <a:chExt cx="1154737" cy="814185"/>
          </a:xfrm>
        </p:grpSpPr>
        <p:sp>
          <p:nvSpPr>
            <p:cNvPr id="37" name="Freeform 37"/>
            <p:cNvSpPr/>
            <p:nvPr/>
          </p:nvSpPr>
          <p:spPr>
            <a:xfrm>
              <a:off x="0" y="0"/>
              <a:ext cx="1154736" cy="814185"/>
            </a:xfrm>
            <a:custGeom>
              <a:avLst/>
              <a:gdLst/>
              <a:ahLst/>
              <a:cxnLst/>
              <a:rect l="l" t="t" r="r" b="b"/>
              <a:pathLst>
                <a:path w="1154736" h="814185">
                  <a:moveTo>
                    <a:pt x="38606" y="0"/>
                  </a:moveTo>
                  <a:lnTo>
                    <a:pt x="1116130" y="0"/>
                  </a:lnTo>
                  <a:cubicBezTo>
                    <a:pt x="1137452" y="0"/>
                    <a:pt x="1154736" y="17285"/>
                    <a:pt x="1154736" y="38606"/>
                  </a:cubicBezTo>
                  <a:lnTo>
                    <a:pt x="1154736" y="775578"/>
                  </a:lnTo>
                  <a:cubicBezTo>
                    <a:pt x="1154736" y="785817"/>
                    <a:pt x="1150669" y="795637"/>
                    <a:pt x="1143429" y="802877"/>
                  </a:cubicBezTo>
                  <a:cubicBezTo>
                    <a:pt x="1136189" y="810117"/>
                    <a:pt x="1126369" y="814185"/>
                    <a:pt x="1116130" y="814185"/>
                  </a:cubicBezTo>
                  <a:lnTo>
                    <a:pt x="38606" y="814185"/>
                  </a:lnTo>
                  <a:cubicBezTo>
                    <a:pt x="17285" y="814185"/>
                    <a:pt x="0" y="796900"/>
                    <a:pt x="0" y="775578"/>
                  </a:cubicBezTo>
                  <a:lnTo>
                    <a:pt x="0" y="38606"/>
                  </a:lnTo>
                  <a:cubicBezTo>
                    <a:pt x="0" y="28367"/>
                    <a:pt x="4067" y="18548"/>
                    <a:pt x="11307" y="11307"/>
                  </a:cubicBezTo>
                  <a:cubicBezTo>
                    <a:pt x="18548" y="4067"/>
                    <a:pt x="28367" y="0"/>
                    <a:pt x="38606" y="0"/>
                  </a:cubicBezTo>
                  <a:close/>
                </a:path>
              </a:pathLst>
            </a:custGeom>
            <a:solidFill>
              <a:srgbClr val="4D87DD">
                <a:alpha val="80000"/>
              </a:srgbClr>
            </a:solidFill>
            <a:ln w="85725" cap="sq">
              <a:solidFill>
                <a:srgbClr val="FFFFFE">
                  <a:alpha val="80000"/>
                </a:srgbClr>
              </a:solidFill>
              <a:prstDash val="solid"/>
              <a:miter/>
            </a:ln>
          </p:spPr>
        </p:sp>
        <p:sp>
          <p:nvSpPr>
            <p:cNvPr id="38" name="TextBox 38"/>
            <p:cNvSpPr txBox="1"/>
            <p:nvPr/>
          </p:nvSpPr>
          <p:spPr>
            <a:xfrm>
              <a:off x="0" y="-47625"/>
              <a:ext cx="1154737" cy="861810"/>
            </a:xfrm>
            <a:prstGeom prst="rect">
              <a:avLst/>
            </a:prstGeom>
          </p:spPr>
          <p:txBody>
            <a:bodyPr lIns="50800" tIns="50800" rIns="50800" bIns="50800" rtlCol="0" anchor="ctr"/>
            <a:lstStyle/>
            <a:p>
              <a:pPr algn="ctr">
                <a:lnSpc>
                  <a:spcPts val="3214"/>
                </a:lnSpc>
              </a:pPr>
              <a:endParaRPr>
                <a:latin typeface="Roboto Slab" panose="020B0604020202020204" charset="0"/>
                <a:ea typeface="Roboto Slab" panose="020B0604020202020204" charset="0"/>
              </a:endParaRPr>
            </a:p>
          </p:txBody>
        </p:sp>
      </p:grpSp>
      <p:grpSp>
        <p:nvGrpSpPr>
          <p:cNvPr id="39" name="Group 39"/>
          <p:cNvGrpSpPr/>
          <p:nvPr/>
        </p:nvGrpSpPr>
        <p:grpSpPr>
          <a:xfrm>
            <a:off x="10933448" y="5143500"/>
            <a:ext cx="558330" cy="698957"/>
            <a:chOff x="0" y="0"/>
            <a:chExt cx="734454" cy="919442"/>
          </a:xfrm>
        </p:grpSpPr>
        <p:sp>
          <p:nvSpPr>
            <p:cNvPr id="40" name="Freeform 40"/>
            <p:cNvSpPr/>
            <p:nvPr/>
          </p:nvSpPr>
          <p:spPr>
            <a:xfrm>
              <a:off x="0" y="0"/>
              <a:ext cx="734454" cy="919442"/>
            </a:xfrm>
            <a:custGeom>
              <a:avLst/>
              <a:gdLst/>
              <a:ahLst/>
              <a:cxnLst/>
              <a:rect l="l" t="t" r="r" b="b"/>
              <a:pathLst>
                <a:path w="734454" h="919442">
                  <a:moveTo>
                    <a:pt x="367227" y="0"/>
                  </a:moveTo>
                  <a:cubicBezTo>
                    <a:pt x="164413" y="0"/>
                    <a:pt x="0" y="205824"/>
                    <a:pt x="0" y="459721"/>
                  </a:cubicBezTo>
                  <a:cubicBezTo>
                    <a:pt x="0" y="713618"/>
                    <a:pt x="164413" y="919442"/>
                    <a:pt x="367227" y="919442"/>
                  </a:cubicBezTo>
                  <a:cubicBezTo>
                    <a:pt x="570041" y="919442"/>
                    <a:pt x="734454" y="713618"/>
                    <a:pt x="734454" y="459721"/>
                  </a:cubicBezTo>
                  <a:cubicBezTo>
                    <a:pt x="734454" y="205824"/>
                    <a:pt x="570041" y="0"/>
                    <a:pt x="367227" y="0"/>
                  </a:cubicBezTo>
                  <a:close/>
                </a:path>
              </a:pathLst>
            </a:custGeom>
            <a:solidFill>
              <a:srgbClr val="194F9B"/>
            </a:solidFill>
          </p:spPr>
        </p:sp>
        <p:sp>
          <p:nvSpPr>
            <p:cNvPr id="41" name="TextBox 41"/>
            <p:cNvSpPr txBox="1"/>
            <p:nvPr/>
          </p:nvSpPr>
          <p:spPr>
            <a:xfrm>
              <a:off x="68855" y="38573"/>
              <a:ext cx="596744" cy="794671"/>
            </a:xfrm>
            <a:prstGeom prst="rect">
              <a:avLst/>
            </a:prstGeom>
          </p:spPr>
          <p:txBody>
            <a:bodyPr lIns="50800" tIns="50800" rIns="50800" bIns="50800" rtlCol="0" anchor="ctr"/>
            <a:lstStyle/>
            <a:p>
              <a:pPr algn="ctr">
                <a:lnSpc>
                  <a:spcPts val="3214"/>
                </a:lnSpc>
              </a:pPr>
              <a:endParaRPr>
                <a:latin typeface="Roboto Slab" panose="020B0604020202020204" charset="0"/>
                <a:ea typeface="Roboto Slab" panose="020B0604020202020204" charset="0"/>
              </a:endParaRPr>
            </a:p>
          </p:txBody>
        </p:sp>
      </p:grpSp>
      <p:grpSp>
        <p:nvGrpSpPr>
          <p:cNvPr id="42" name="Group 42"/>
          <p:cNvGrpSpPr/>
          <p:nvPr/>
        </p:nvGrpSpPr>
        <p:grpSpPr>
          <a:xfrm>
            <a:off x="9616849" y="5979818"/>
            <a:ext cx="3191527" cy="1769288"/>
            <a:chOff x="0" y="0"/>
            <a:chExt cx="917373" cy="508564"/>
          </a:xfrm>
        </p:grpSpPr>
        <p:sp>
          <p:nvSpPr>
            <p:cNvPr id="43" name="Freeform 43"/>
            <p:cNvSpPr/>
            <p:nvPr/>
          </p:nvSpPr>
          <p:spPr>
            <a:xfrm>
              <a:off x="0" y="0"/>
              <a:ext cx="917373" cy="508564"/>
            </a:xfrm>
            <a:custGeom>
              <a:avLst/>
              <a:gdLst/>
              <a:ahLst/>
              <a:cxnLst/>
              <a:rect l="l" t="t" r="r" b="b"/>
              <a:pathLst>
                <a:path w="917373" h="508564">
                  <a:moveTo>
                    <a:pt x="24258" y="0"/>
                  </a:moveTo>
                  <a:lnTo>
                    <a:pt x="893115" y="0"/>
                  </a:lnTo>
                  <a:cubicBezTo>
                    <a:pt x="906512" y="0"/>
                    <a:pt x="917373" y="10861"/>
                    <a:pt x="917373" y="24258"/>
                  </a:cubicBezTo>
                  <a:lnTo>
                    <a:pt x="917373" y="484306"/>
                  </a:lnTo>
                  <a:cubicBezTo>
                    <a:pt x="917373" y="497704"/>
                    <a:pt x="906512" y="508564"/>
                    <a:pt x="893115" y="508564"/>
                  </a:cubicBezTo>
                  <a:lnTo>
                    <a:pt x="24258" y="508564"/>
                  </a:lnTo>
                  <a:cubicBezTo>
                    <a:pt x="10861" y="508564"/>
                    <a:pt x="0" y="497704"/>
                    <a:pt x="0" y="484306"/>
                  </a:cubicBezTo>
                  <a:lnTo>
                    <a:pt x="0" y="24258"/>
                  </a:lnTo>
                  <a:cubicBezTo>
                    <a:pt x="0" y="10861"/>
                    <a:pt x="10861" y="0"/>
                    <a:pt x="24258" y="0"/>
                  </a:cubicBezTo>
                  <a:close/>
                </a:path>
              </a:pathLst>
            </a:custGeom>
            <a:solidFill>
              <a:srgbClr val="F0F4D4"/>
            </a:solidFill>
            <a:ln cap="sq">
              <a:noFill/>
              <a:prstDash val="solid"/>
              <a:miter/>
            </a:ln>
          </p:spPr>
        </p:sp>
        <p:sp>
          <p:nvSpPr>
            <p:cNvPr id="44" name="TextBox 44"/>
            <p:cNvSpPr txBox="1"/>
            <p:nvPr/>
          </p:nvSpPr>
          <p:spPr>
            <a:xfrm>
              <a:off x="0" y="-38100"/>
              <a:ext cx="917373" cy="546664"/>
            </a:xfrm>
            <a:prstGeom prst="rect">
              <a:avLst/>
            </a:prstGeom>
          </p:spPr>
          <p:txBody>
            <a:bodyPr lIns="50800" tIns="50800" rIns="50800" bIns="50800" rtlCol="0" anchor="ctr"/>
            <a:lstStyle/>
            <a:p>
              <a:pPr marL="0" lvl="0" indent="0" algn="ctr">
                <a:lnSpc>
                  <a:spcPts val="2621"/>
                </a:lnSpc>
                <a:spcBef>
                  <a:spcPct val="0"/>
                </a:spcBef>
              </a:pPr>
              <a:r>
                <a:rPr lang="en-US" sz="1899" spc="186">
                  <a:solidFill>
                    <a:srgbClr val="000000"/>
                  </a:solidFill>
                  <a:latin typeface="Roboto Slab" panose="020B0604020202020204" charset="0"/>
                  <a:ea typeface="Roboto Slab" panose="020B0604020202020204" charset="0"/>
                  <a:cs typeface="Quicksand Bold"/>
                  <a:sym typeface="Quicksand Bold"/>
                </a:rPr>
                <a:t>Cải thiện liên tục các dịch vụ InternetService, tenure và PaymentMethod</a:t>
              </a:r>
            </a:p>
          </p:txBody>
        </p:sp>
      </p:grpSp>
      <p:grpSp>
        <p:nvGrpSpPr>
          <p:cNvPr id="45" name="Group 45"/>
          <p:cNvGrpSpPr/>
          <p:nvPr/>
        </p:nvGrpSpPr>
        <p:grpSpPr>
          <a:xfrm>
            <a:off x="13636894" y="5492979"/>
            <a:ext cx="3810183" cy="2686494"/>
            <a:chOff x="0" y="0"/>
            <a:chExt cx="1154737" cy="814185"/>
          </a:xfrm>
        </p:grpSpPr>
        <p:sp>
          <p:nvSpPr>
            <p:cNvPr id="46" name="Freeform 46"/>
            <p:cNvSpPr/>
            <p:nvPr/>
          </p:nvSpPr>
          <p:spPr>
            <a:xfrm>
              <a:off x="0" y="0"/>
              <a:ext cx="1154736" cy="814185"/>
            </a:xfrm>
            <a:custGeom>
              <a:avLst/>
              <a:gdLst/>
              <a:ahLst/>
              <a:cxnLst/>
              <a:rect l="l" t="t" r="r" b="b"/>
              <a:pathLst>
                <a:path w="1154736" h="814185">
                  <a:moveTo>
                    <a:pt x="38606" y="0"/>
                  </a:moveTo>
                  <a:lnTo>
                    <a:pt x="1116130" y="0"/>
                  </a:lnTo>
                  <a:cubicBezTo>
                    <a:pt x="1137452" y="0"/>
                    <a:pt x="1154736" y="17285"/>
                    <a:pt x="1154736" y="38606"/>
                  </a:cubicBezTo>
                  <a:lnTo>
                    <a:pt x="1154736" y="775578"/>
                  </a:lnTo>
                  <a:cubicBezTo>
                    <a:pt x="1154736" y="785817"/>
                    <a:pt x="1150669" y="795637"/>
                    <a:pt x="1143429" y="802877"/>
                  </a:cubicBezTo>
                  <a:cubicBezTo>
                    <a:pt x="1136189" y="810117"/>
                    <a:pt x="1126369" y="814185"/>
                    <a:pt x="1116130" y="814185"/>
                  </a:cubicBezTo>
                  <a:lnTo>
                    <a:pt x="38606" y="814185"/>
                  </a:lnTo>
                  <a:cubicBezTo>
                    <a:pt x="17285" y="814185"/>
                    <a:pt x="0" y="796900"/>
                    <a:pt x="0" y="775578"/>
                  </a:cubicBezTo>
                  <a:lnTo>
                    <a:pt x="0" y="38606"/>
                  </a:lnTo>
                  <a:cubicBezTo>
                    <a:pt x="0" y="28367"/>
                    <a:pt x="4067" y="18548"/>
                    <a:pt x="11307" y="11307"/>
                  </a:cubicBezTo>
                  <a:cubicBezTo>
                    <a:pt x="18548" y="4067"/>
                    <a:pt x="28367" y="0"/>
                    <a:pt x="38606" y="0"/>
                  </a:cubicBezTo>
                  <a:close/>
                </a:path>
              </a:pathLst>
            </a:custGeom>
            <a:solidFill>
              <a:srgbClr val="4D87DD">
                <a:alpha val="80000"/>
              </a:srgbClr>
            </a:solidFill>
            <a:ln w="85725" cap="sq">
              <a:solidFill>
                <a:srgbClr val="FFFFFE">
                  <a:alpha val="80000"/>
                </a:srgbClr>
              </a:solidFill>
              <a:prstDash val="solid"/>
              <a:miter/>
            </a:ln>
          </p:spPr>
        </p:sp>
        <p:sp>
          <p:nvSpPr>
            <p:cNvPr id="47" name="TextBox 47"/>
            <p:cNvSpPr txBox="1"/>
            <p:nvPr/>
          </p:nvSpPr>
          <p:spPr>
            <a:xfrm>
              <a:off x="0" y="-47625"/>
              <a:ext cx="1154737" cy="861810"/>
            </a:xfrm>
            <a:prstGeom prst="rect">
              <a:avLst/>
            </a:prstGeom>
          </p:spPr>
          <p:txBody>
            <a:bodyPr lIns="50800" tIns="50800" rIns="50800" bIns="50800" rtlCol="0" anchor="ctr"/>
            <a:lstStyle/>
            <a:p>
              <a:pPr algn="ctr">
                <a:lnSpc>
                  <a:spcPts val="3214"/>
                </a:lnSpc>
              </a:pPr>
              <a:endParaRPr>
                <a:latin typeface="Roboto Slab" panose="020B0604020202020204" charset="0"/>
                <a:ea typeface="Roboto Slab" panose="020B0604020202020204" charset="0"/>
              </a:endParaRPr>
            </a:p>
          </p:txBody>
        </p:sp>
      </p:grpSp>
      <p:grpSp>
        <p:nvGrpSpPr>
          <p:cNvPr id="48" name="Group 48"/>
          <p:cNvGrpSpPr/>
          <p:nvPr/>
        </p:nvGrpSpPr>
        <p:grpSpPr>
          <a:xfrm>
            <a:off x="15262821" y="5143500"/>
            <a:ext cx="558330" cy="698957"/>
            <a:chOff x="0" y="0"/>
            <a:chExt cx="734454" cy="919442"/>
          </a:xfrm>
        </p:grpSpPr>
        <p:sp>
          <p:nvSpPr>
            <p:cNvPr id="49" name="Freeform 49"/>
            <p:cNvSpPr/>
            <p:nvPr/>
          </p:nvSpPr>
          <p:spPr>
            <a:xfrm>
              <a:off x="0" y="0"/>
              <a:ext cx="734454" cy="919442"/>
            </a:xfrm>
            <a:custGeom>
              <a:avLst/>
              <a:gdLst/>
              <a:ahLst/>
              <a:cxnLst/>
              <a:rect l="l" t="t" r="r" b="b"/>
              <a:pathLst>
                <a:path w="734454" h="919442">
                  <a:moveTo>
                    <a:pt x="367227" y="0"/>
                  </a:moveTo>
                  <a:cubicBezTo>
                    <a:pt x="164413" y="0"/>
                    <a:pt x="0" y="205824"/>
                    <a:pt x="0" y="459721"/>
                  </a:cubicBezTo>
                  <a:cubicBezTo>
                    <a:pt x="0" y="713618"/>
                    <a:pt x="164413" y="919442"/>
                    <a:pt x="367227" y="919442"/>
                  </a:cubicBezTo>
                  <a:cubicBezTo>
                    <a:pt x="570041" y="919442"/>
                    <a:pt x="734454" y="713618"/>
                    <a:pt x="734454" y="459721"/>
                  </a:cubicBezTo>
                  <a:cubicBezTo>
                    <a:pt x="734454" y="205824"/>
                    <a:pt x="570041" y="0"/>
                    <a:pt x="367227" y="0"/>
                  </a:cubicBezTo>
                  <a:close/>
                </a:path>
              </a:pathLst>
            </a:custGeom>
            <a:solidFill>
              <a:srgbClr val="194F9B"/>
            </a:solidFill>
          </p:spPr>
        </p:sp>
        <p:sp>
          <p:nvSpPr>
            <p:cNvPr id="50" name="TextBox 50"/>
            <p:cNvSpPr txBox="1"/>
            <p:nvPr/>
          </p:nvSpPr>
          <p:spPr>
            <a:xfrm>
              <a:off x="68855" y="38573"/>
              <a:ext cx="596744" cy="794671"/>
            </a:xfrm>
            <a:prstGeom prst="rect">
              <a:avLst/>
            </a:prstGeom>
          </p:spPr>
          <p:txBody>
            <a:bodyPr lIns="50800" tIns="50800" rIns="50800" bIns="50800" rtlCol="0" anchor="ctr"/>
            <a:lstStyle/>
            <a:p>
              <a:pPr algn="ctr">
                <a:lnSpc>
                  <a:spcPts val="3214"/>
                </a:lnSpc>
              </a:pPr>
              <a:endParaRPr>
                <a:latin typeface="Roboto Slab" panose="020B0604020202020204" charset="0"/>
                <a:ea typeface="Roboto Slab" panose="020B0604020202020204" charset="0"/>
              </a:endParaRPr>
            </a:p>
          </p:txBody>
        </p:sp>
      </p:grpSp>
      <p:grpSp>
        <p:nvGrpSpPr>
          <p:cNvPr id="51" name="Group 51"/>
          <p:cNvGrpSpPr/>
          <p:nvPr/>
        </p:nvGrpSpPr>
        <p:grpSpPr>
          <a:xfrm>
            <a:off x="14079729" y="6131721"/>
            <a:ext cx="2915898" cy="1376229"/>
            <a:chOff x="0" y="0"/>
            <a:chExt cx="838146" cy="395583"/>
          </a:xfrm>
        </p:grpSpPr>
        <p:sp>
          <p:nvSpPr>
            <p:cNvPr id="52" name="Freeform 52"/>
            <p:cNvSpPr/>
            <p:nvPr/>
          </p:nvSpPr>
          <p:spPr>
            <a:xfrm>
              <a:off x="0" y="0"/>
              <a:ext cx="838146" cy="395583"/>
            </a:xfrm>
            <a:custGeom>
              <a:avLst/>
              <a:gdLst/>
              <a:ahLst/>
              <a:cxnLst/>
              <a:rect l="l" t="t" r="r" b="b"/>
              <a:pathLst>
                <a:path w="838146" h="395583">
                  <a:moveTo>
                    <a:pt x="26551" y="0"/>
                  </a:moveTo>
                  <a:lnTo>
                    <a:pt x="811595" y="0"/>
                  </a:lnTo>
                  <a:cubicBezTo>
                    <a:pt x="818637" y="0"/>
                    <a:pt x="825390" y="2797"/>
                    <a:pt x="830369" y="7777"/>
                  </a:cubicBezTo>
                  <a:cubicBezTo>
                    <a:pt x="835349" y="12756"/>
                    <a:pt x="838146" y="19509"/>
                    <a:pt x="838146" y="26551"/>
                  </a:cubicBezTo>
                  <a:lnTo>
                    <a:pt x="838146" y="369033"/>
                  </a:lnTo>
                  <a:cubicBezTo>
                    <a:pt x="838146" y="376074"/>
                    <a:pt x="835349" y="382828"/>
                    <a:pt x="830369" y="387807"/>
                  </a:cubicBezTo>
                  <a:cubicBezTo>
                    <a:pt x="825390" y="392786"/>
                    <a:pt x="818637" y="395583"/>
                    <a:pt x="811595" y="395583"/>
                  </a:cubicBezTo>
                  <a:lnTo>
                    <a:pt x="26551" y="395583"/>
                  </a:lnTo>
                  <a:cubicBezTo>
                    <a:pt x="19509" y="395583"/>
                    <a:pt x="12756" y="392786"/>
                    <a:pt x="7777" y="387807"/>
                  </a:cubicBezTo>
                  <a:cubicBezTo>
                    <a:pt x="2797" y="382828"/>
                    <a:pt x="0" y="376074"/>
                    <a:pt x="0" y="369033"/>
                  </a:cubicBezTo>
                  <a:lnTo>
                    <a:pt x="0" y="26551"/>
                  </a:lnTo>
                  <a:cubicBezTo>
                    <a:pt x="0" y="19509"/>
                    <a:pt x="2797" y="12756"/>
                    <a:pt x="7777" y="7777"/>
                  </a:cubicBezTo>
                  <a:cubicBezTo>
                    <a:pt x="12756" y="2797"/>
                    <a:pt x="19509" y="0"/>
                    <a:pt x="26551" y="0"/>
                  </a:cubicBezTo>
                  <a:close/>
                </a:path>
              </a:pathLst>
            </a:custGeom>
            <a:solidFill>
              <a:srgbClr val="F0F4D4"/>
            </a:solidFill>
            <a:ln cap="sq">
              <a:noFill/>
              <a:prstDash val="solid"/>
              <a:miter/>
            </a:ln>
          </p:spPr>
        </p:sp>
        <p:sp>
          <p:nvSpPr>
            <p:cNvPr id="53" name="TextBox 53"/>
            <p:cNvSpPr txBox="1"/>
            <p:nvPr/>
          </p:nvSpPr>
          <p:spPr>
            <a:xfrm>
              <a:off x="0" y="-38100"/>
              <a:ext cx="838146" cy="433683"/>
            </a:xfrm>
            <a:prstGeom prst="rect">
              <a:avLst/>
            </a:prstGeom>
          </p:spPr>
          <p:txBody>
            <a:bodyPr lIns="50800" tIns="50800" rIns="50800" bIns="50800" rtlCol="0" anchor="ctr"/>
            <a:lstStyle/>
            <a:p>
              <a:pPr marL="0" lvl="0" indent="0" algn="ctr">
                <a:lnSpc>
                  <a:spcPts val="2621"/>
                </a:lnSpc>
                <a:spcBef>
                  <a:spcPct val="0"/>
                </a:spcBef>
              </a:pPr>
              <a:r>
                <a:rPr lang="en-US" sz="1899" spc="186">
                  <a:solidFill>
                    <a:srgbClr val="000000"/>
                  </a:solidFill>
                  <a:latin typeface="Roboto Slab" panose="020B0604020202020204" charset="0"/>
                  <a:ea typeface="Roboto Slab" panose="020B0604020202020204" charset="0"/>
                  <a:cs typeface="Quicksand Bold"/>
                  <a:sym typeface="Quicksand Bold"/>
                </a:rPr>
                <a:t>Nâng cao trải nghiệm và tạo ra mối quan hệ lâu dài </a:t>
              </a:r>
            </a:p>
          </p:txBody>
        </p:sp>
      </p:grpSp>
      <p:sp>
        <p:nvSpPr>
          <p:cNvPr id="54" name="AutoShape 54"/>
          <p:cNvSpPr/>
          <p:nvPr/>
        </p:nvSpPr>
        <p:spPr>
          <a:xfrm flipH="1">
            <a:off x="-2030325" y="9370281"/>
            <a:ext cx="4712951" cy="0"/>
          </a:xfrm>
          <a:prstGeom prst="line">
            <a:avLst/>
          </a:prstGeom>
          <a:ln w="66675" cap="flat">
            <a:solidFill>
              <a:srgbClr val="99ACFF"/>
            </a:solidFill>
            <a:prstDash val="solid"/>
            <a:headEnd type="none" w="sm" len="sm"/>
            <a:tailEnd type="none" w="sm" len="sm"/>
          </a:ln>
        </p:spPr>
      </p:sp>
      <p:sp>
        <p:nvSpPr>
          <p:cNvPr id="55" name="AutoShape 55"/>
          <p:cNvSpPr/>
          <p:nvPr/>
        </p:nvSpPr>
        <p:spPr>
          <a:xfrm flipH="1">
            <a:off x="15438762" y="9303606"/>
            <a:ext cx="5031037" cy="0"/>
          </a:xfrm>
          <a:prstGeom prst="line">
            <a:avLst/>
          </a:prstGeom>
          <a:ln w="66675" cap="flat">
            <a:solidFill>
              <a:srgbClr val="99ACFF"/>
            </a:solidFill>
            <a:prstDash val="solid"/>
            <a:headEnd type="none" w="sm" len="sm"/>
            <a:tailEnd type="none" w="sm" len="sm"/>
          </a:ln>
        </p:spPr>
      </p:sp>
      <p:grpSp>
        <p:nvGrpSpPr>
          <p:cNvPr id="56" name="Group 56"/>
          <p:cNvGrpSpPr/>
          <p:nvPr/>
        </p:nvGrpSpPr>
        <p:grpSpPr>
          <a:xfrm>
            <a:off x="12653828" y="4319577"/>
            <a:ext cx="2910575" cy="1617266"/>
            <a:chOff x="0" y="0"/>
            <a:chExt cx="4159440" cy="2311200"/>
          </a:xfrm>
        </p:grpSpPr>
        <p:sp>
          <p:nvSpPr>
            <p:cNvPr id="57" name="Freeform 57"/>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00B6C1"/>
            </a:solidFill>
          </p:spPr>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p:nvPr/>
        </p:nvGrpSpPr>
        <p:grpSpPr>
          <a:xfrm>
            <a:off x="342874" y="-13920"/>
            <a:ext cx="17753725" cy="1255108"/>
            <a:chOff x="0" y="0"/>
            <a:chExt cx="23671633" cy="1673477"/>
          </a:xfrm>
        </p:grpSpPr>
        <p:sp>
          <p:nvSpPr>
            <p:cNvPr id="3" name="Freeform 3"/>
            <p:cNvSpPr/>
            <p:nvPr/>
          </p:nvSpPr>
          <p:spPr>
            <a:xfrm>
              <a:off x="933779" y="0"/>
              <a:ext cx="2479972" cy="1673477"/>
            </a:xfrm>
            <a:custGeom>
              <a:avLst/>
              <a:gdLst/>
              <a:ahLst/>
              <a:cxnLst/>
              <a:rect l="l" t="t" r="r" b="b"/>
              <a:pathLst>
                <a:path w="2479972" h="1673477">
                  <a:moveTo>
                    <a:pt x="0" y="0"/>
                  </a:moveTo>
                  <a:lnTo>
                    <a:pt x="2479972" y="0"/>
                  </a:lnTo>
                  <a:lnTo>
                    <a:pt x="2479972" y="1673477"/>
                  </a:lnTo>
                  <a:lnTo>
                    <a:pt x="0" y="1673477"/>
                  </a:lnTo>
                  <a:lnTo>
                    <a:pt x="0" y="0"/>
                  </a:lnTo>
                  <a:close/>
                </a:path>
              </a:pathLst>
            </a:custGeom>
            <a:blipFill>
              <a:blip r:embed="rId2"/>
              <a:stretch>
                <a:fillRect/>
              </a:stretch>
            </a:blipFill>
          </p:spPr>
        </p:sp>
        <p:sp>
          <p:nvSpPr>
            <p:cNvPr id="4" name="Freeform 4"/>
            <p:cNvSpPr/>
            <p:nvPr/>
          </p:nvSpPr>
          <p:spPr>
            <a:xfrm>
              <a:off x="0" y="200958"/>
              <a:ext cx="1141704" cy="1198217"/>
            </a:xfrm>
            <a:custGeom>
              <a:avLst/>
              <a:gdLst/>
              <a:ahLst/>
              <a:cxnLst/>
              <a:rect l="l" t="t" r="r" b="b"/>
              <a:pathLst>
                <a:path w="1141704" h="1198217">
                  <a:moveTo>
                    <a:pt x="0" y="0"/>
                  </a:moveTo>
                  <a:lnTo>
                    <a:pt x="1141704" y="0"/>
                  </a:lnTo>
                  <a:lnTo>
                    <a:pt x="1141704" y="1198217"/>
                  </a:lnTo>
                  <a:lnTo>
                    <a:pt x="0" y="1198217"/>
                  </a:lnTo>
                  <a:lnTo>
                    <a:pt x="0" y="0"/>
                  </a:lnTo>
                  <a:close/>
                </a:path>
              </a:pathLst>
            </a:custGeom>
            <a:blipFill>
              <a:blip r:embed="rId3"/>
              <a:stretch>
                <a:fillRect l="-2624" r="-2624"/>
              </a:stretch>
            </a:blipFill>
          </p:spPr>
        </p:sp>
        <p:sp>
          <p:nvSpPr>
            <p:cNvPr id="5" name="Freeform 5"/>
            <p:cNvSpPr/>
            <p:nvPr/>
          </p:nvSpPr>
          <p:spPr>
            <a:xfrm>
              <a:off x="19737644" y="237630"/>
              <a:ext cx="1588973" cy="1161546"/>
            </a:xfrm>
            <a:custGeom>
              <a:avLst/>
              <a:gdLst/>
              <a:ahLst/>
              <a:cxnLst/>
              <a:rect l="l" t="t" r="r" b="b"/>
              <a:pathLst>
                <a:path w="1588973" h="1161546">
                  <a:moveTo>
                    <a:pt x="0" y="0"/>
                  </a:moveTo>
                  <a:lnTo>
                    <a:pt x="1588973" y="0"/>
                  </a:lnTo>
                  <a:lnTo>
                    <a:pt x="1588973" y="1161545"/>
                  </a:lnTo>
                  <a:lnTo>
                    <a:pt x="0" y="1161545"/>
                  </a:lnTo>
                  <a:lnTo>
                    <a:pt x="0" y="0"/>
                  </a:lnTo>
                  <a:close/>
                </a:path>
              </a:pathLst>
            </a:custGeom>
            <a:blipFill>
              <a:blip r:embed="rId4"/>
              <a:stretch>
                <a:fillRect l="-9961" t="-27783" r="-11953" b="-38992"/>
              </a:stretch>
            </a:blipFill>
          </p:spPr>
        </p:sp>
        <p:sp>
          <p:nvSpPr>
            <p:cNvPr id="6" name="Freeform 6"/>
            <p:cNvSpPr/>
            <p:nvPr/>
          </p:nvSpPr>
          <p:spPr>
            <a:xfrm>
              <a:off x="20983875" y="237630"/>
              <a:ext cx="2687758" cy="1198217"/>
            </a:xfrm>
            <a:custGeom>
              <a:avLst/>
              <a:gdLst/>
              <a:ahLst/>
              <a:cxnLst/>
              <a:rect l="l" t="t" r="r" b="b"/>
              <a:pathLst>
                <a:path w="2687758" h="1198217">
                  <a:moveTo>
                    <a:pt x="0" y="0"/>
                  </a:moveTo>
                  <a:lnTo>
                    <a:pt x="2687758" y="0"/>
                  </a:lnTo>
                  <a:lnTo>
                    <a:pt x="2687758" y="1198217"/>
                  </a:lnTo>
                  <a:lnTo>
                    <a:pt x="0" y="1198217"/>
                  </a:lnTo>
                  <a:lnTo>
                    <a:pt x="0" y="0"/>
                  </a:lnTo>
                  <a:close/>
                </a:path>
              </a:pathLst>
            </a:custGeom>
            <a:blipFill>
              <a:blip r:embed="rId5"/>
              <a:stretch>
                <a:fillRect r="-15165" b="-13289"/>
              </a:stretch>
            </a:blipFill>
          </p:spPr>
        </p:sp>
      </p:grpSp>
      <p:sp>
        <p:nvSpPr>
          <p:cNvPr id="7" name="Freeform 7"/>
          <p:cNvSpPr/>
          <p:nvPr/>
        </p:nvSpPr>
        <p:spPr>
          <a:xfrm>
            <a:off x="0" y="984850"/>
            <a:ext cx="13729293" cy="1677640"/>
          </a:xfrm>
          <a:custGeom>
            <a:avLst/>
            <a:gdLst/>
            <a:ahLst/>
            <a:cxnLst/>
            <a:rect l="l" t="t" r="r" b="b"/>
            <a:pathLst>
              <a:path w="13729293" h="1677640">
                <a:moveTo>
                  <a:pt x="0" y="0"/>
                </a:moveTo>
                <a:lnTo>
                  <a:pt x="13729293" y="0"/>
                </a:lnTo>
                <a:lnTo>
                  <a:pt x="13729293" y="1677640"/>
                </a:lnTo>
                <a:lnTo>
                  <a:pt x="0" y="1677640"/>
                </a:lnTo>
                <a:lnTo>
                  <a:pt x="0" y="0"/>
                </a:lnTo>
                <a:close/>
              </a:path>
            </a:pathLst>
          </a:custGeom>
          <a:blipFill>
            <a:blip r:embed="rId6"/>
            <a:stretch>
              <a:fillRect l="-1450" t="-21156" b="-266"/>
            </a:stretch>
          </a:blipFill>
        </p:spPr>
      </p:sp>
      <p:grpSp>
        <p:nvGrpSpPr>
          <p:cNvPr id="8" name="Group 8"/>
          <p:cNvGrpSpPr/>
          <p:nvPr/>
        </p:nvGrpSpPr>
        <p:grpSpPr>
          <a:xfrm>
            <a:off x="-3312665" y="1182017"/>
            <a:ext cx="16809482" cy="1133461"/>
            <a:chOff x="0" y="0"/>
            <a:chExt cx="4576329" cy="308581"/>
          </a:xfrm>
        </p:grpSpPr>
        <p:sp>
          <p:nvSpPr>
            <p:cNvPr id="9" name="Freeform 9"/>
            <p:cNvSpPr/>
            <p:nvPr/>
          </p:nvSpPr>
          <p:spPr>
            <a:xfrm>
              <a:off x="0" y="0"/>
              <a:ext cx="4576328" cy="308581"/>
            </a:xfrm>
            <a:custGeom>
              <a:avLst/>
              <a:gdLst/>
              <a:ahLst/>
              <a:cxnLst/>
              <a:rect l="l" t="t" r="r" b="b"/>
              <a:pathLst>
                <a:path w="4576328" h="308581">
                  <a:moveTo>
                    <a:pt x="4373128" y="0"/>
                  </a:moveTo>
                  <a:cubicBezTo>
                    <a:pt x="4485353" y="0"/>
                    <a:pt x="4576328" y="69078"/>
                    <a:pt x="4576328" y="154291"/>
                  </a:cubicBezTo>
                  <a:cubicBezTo>
                    <a:pt x="4576328" y="239503"/>
                    <a:pt x="4485353" y="308581"/>
                    <a:pt x="4373128" y="308581"/>
                  </a:cubicBezTo>
                  <a:lnTo>
                    <a:pt x="203200" y="308581"/>
                  </a:lnTo>
                  <a:cubicBezTo>
                    <a:pt x="90976" y="308581"/>
                    <a:pt x="0" y="239503"/>
                    <a:pt x="0" y="154291"/>
                  </a:cubicBezTo>
                  <a:cubicBezTo>
                    <a:pt x="0" y="69078"/>
                    <a:pt x="90976" y="0"/>
                    <a:pt x="203200" y="0"/>
                  </a:cubicBezTo>
                  <a:close/>
                </a:path>
              </a:pathLst>
            </a:custGeom>
            <a:solidFill>
              <a:srgbClr val="FFFFFF"/>
            </a:solidFill>
          </p:spPr>
        </p:sp>
        <p:sp>
          <p:nvSpPr>
            <p:cNvPr id="10" name="TextBox 10"/>
            <p:cNvSpPr txBox="1"/>
            <p:nvPr/>
          </p:nvSpPr>
          <p:spPr>
            <a:xfrm>
              <a:off x="0" y="-28575"/>
              <a:ext cx="4576329" cy="337156"/>
            </a:xfrm>
            <a:prstGeom prst="rect">
              <a:avLst/>
            </a:prstGeom>
          </p:spPr>
          <p:txBody>
            <a:bodyPr lIns="50800" tIns="50800" rIns="50800" bIns="50800" rtlCol="0" anchor="ctr"/>
            <a:lstStyle/>
            <a:p>
              <a:pPr algn="ctr">
                <a:lnSpc>
                  <a:spcPts val="1885"/>
                </a:lnSpc>
              </a:pPr>
              <a:endParaRPr/>
            </a:p>
          </p:txBody>
        </p:sp>
      </p:grpSp>
      <p:sp>
        <p:nvSpPr>
          <p:cNvPr id="11" name="TextBox 11"/>
          <p:cNvSpPr txBox="1"/>
          <p:nvPr/>
        </p:nvSpPr>
        <p:spPr>
          <a:xfrm>
            <a:off x="342874" y="1267742"/>
            <a:ext cx="13686830" cy="1047736"/>
          </a:xfrm>
          <a:prstGeom prst="rect">
            <a:avLst/>
          </a:prstGeom>
        </p:spPr>
        <p:txBody>
          <a:bodyPr lIns="0" tIns="0" rIns="0" bIns="0" rtlCol="0" anchor="t">
            <a:spAutoFit/>
          </a:bodyPr>
          <a:lstStyle/>
          <a:p>
            <a:pPr algn="l">
              <a:lnSpc>
                <a:spcPts val="8024"/>
              </a:lnSpc>
            </a:pPr>
            <a:r>
              <a:rPr lang="en-US" sz="7499">
                <a:solidFill>
                  <a:srgbClr val="4D87DD"/>
                </a:solidFill>
                <a:latin typeface="Roboto Bold"/>
                <a:ea typeface="Roboto Bold"/>
                <a:cs typeface="Roboto Bold"/>
                <a:sym typeface="Roboto Bold"/>
              </a:rPr>
              <a:t>5.Kết luận và hướng phát triển </a:t>
            </a:r>
          </a:p>
        </p:txBody>
      </p:sp>
      <p:grpSp>
        <p:nvGrpSpPr>
          <p:cNvPr id="12" name="Group 12"/>
          <p:cNvGrpSpPr/>
          <p:nvPr/>
        </p:nvGrpSpPr>
        <p:grpSpPr>
          <a:xfrm>
            <a:off x="9810753" y="2662490"/>
            <a:ext cx="2947763" cy="827516"/>
            <a:chOff x="0" y="0"/>
            <a:chExt cx="3930351" cy="1103355"/>
          </a:xfrm>
        </p:grpSpPr>
        <p:grpSp>
          <p:nvGrpSpPr>
            <p:cNvPr id="13" name="Group 13"/>
            <p:cNvGrpSpPr/>
            <p:nvPr/>
          </p:nvGrpSpPr>
          <p:grpSpPr>
            <a:xfrm>
              <a:off x="0" y="0"/>
              <a:ext cx="3930351" cy="1103355"/>
              <a:chOff x="0" y="0"/>
              <a:chExt cx="784182" cy="220141"/>
            </a:xfrm>
          </p:grpSpPr>
          <p:sp>
            <p:nvSpPr>
              <p:cNvPr id="14" name="Freeform 14"/>
              <p:cNvSpPr/>
              <p:nvPr/>
            </p:nvSpPr>
            <p:spPr>
              <a:xfrm>
                <a:off x="0" y="0"/>
                <a:ext cx="784182" cy="220141"/>
              </a:xfrm>
              <a:custGeom>
                <a:avLst/>
                <a:gdLst/>
                <a:ahLst/>
                <a:cxnLst/>
                <a:rect l="l" t="t" r="r" b="b"/>
                <a:pathLst>
                  <a:path w="784182" h="220141">
                    <a:moveTo>
                      <a:pt x="110070" y="0"/>
                    </a:moveTo>
                    <a:lnTo>
                      <a:pt x="674112" y="0"/>
                    </a:lnTo>
                    <a:cubicBezTo>
                      <a:pt x="703304" y="0"/>
                      <a:pt x="731301" y="11597"/>
                      <a:pt x="751943" y="32239"/>
                    </a:cubicBezTo>
                    <a:cubicBezTo>
                      <a:pt x="772586" y="52881"/>
                      <a:pt x="784182" y="80878"/>
                      <a:pt x="784182" y="110070"/>
                    </a:cubicBezTo>
                    <a:lnTo>
                      <a:pt x="784182" y="110070"/>
                    </a:lnTo>
                    <a:cubicBezTo>
                      <a:pt x="784182" y="170861"/>
                      <a:pt x="734902" y="220141"/>
                      <a:pt x="674112" y="220141"/>
                    </a:cubicBezTo>
                    <a:lnTo>
                      <a:pt x="110070" y="220141"/>
                    </a:lnTo>
                    <a:cubicBezTo>
                      <a:pt x="80878" y="220141"/>
                      <a:pt x="52881" y="208544"/>
                      <a:pt x="32239" y="187902"/>
                    </a:cubicBezTo>
                    <a:cubicBezTo>
                      <a:pt x="11597" y="167260"/>
                      <a:pt x="0" y="139263"/>
                      <a:pt x="0" y="110070"/>
                    </a:cubicBezTo>
                    <a:lnTo>
                      <a:pt x="0" y="110070"/>
                    </a:lnTo>
                    <a:cubicBezTo>
                      <a:pt x="0" y="80878"/>
                      <a:pt x="11597" y="52881"/>
                      <a:pt x="32239" y="32239"/>
                    </a:cubicBezTo>
                    <a:cubicBezTo>
                      <a:pt x="52881" y="11597"/>
                      <a:pt x="80878" y="0"/>
                      <a:pt x="110070" y="0"/>
                    </a:cubicBezTo>
                    <a:close/>
                  </a:path>
                </a:pathLst>
              </a:custGeom>
              <a:solidFill>
                <a:srgbClr val="F0F4D4"/>
              </a:solidFill>
              <a:ln w="28575" cap="rnd">
                <a:solidFill>
                  <a:srgbClr val="262829"/>
                </a:solidFill>
                <a:prstDash val="solid"/>
                <a:round/>
              </a:ln>
            </p:spPr>
          </p:sp>
          <p:sp>
            <p:nvSpPr>
              <p:cNvPr id="15" name="TextBox 15"/>
              <p:cNvSpPr txBox="1"/>
              <p:nvPr/>
            </p:nvSpPr>
            <p:spPr>
              <a:xfrm>
                <a:off x="0" y="-47625"/>
                <a:ext cx="784182" cy="267766"/>
              </a:xfrm>
              <a:prstGeom prst="rect">
                <a:avLst/>
              </a:prstGeom>
            </p:spPr>
            <p:txBody>
              <a:bodyPr lIns="58890" tIns="58890" rIns="58890" bIns="58890" rtlCol="0" anchor="ctr"/>
              <a:lstStyle/>
              <a:p>
                <a:pPr algn="ctr">
                  <a:lnSpc>
                    <a:spcPts val="2659"/>
                  </a:lnSpc>
                </a:pPr>
                <a:endParaRPr/>
              </a:p>
            </p:txBody>
          </p:sp>
        </p:grpSp>
        <p:sp>
          <p:nvSpPr>
            <p:cNvPr id="16" name="TextBox 16"/>
            <p:cNvSpPr txBox="1"/>
            <p:nvPr/>
          </p:nvSpPr>
          <p:spPr>
            <a:xfrm>
              <a:off x="857128" y="232435"/>
              <a:ext cx="2011421" cy="600710"/>
            </a:xfrm>
            <a:prstGeom prst="rect">
              <a:avLst/>
            </a:prstGeom>
          </p:spPr>
          <p:txBody>
            <a:bodyPr lIns="0" tIns="0" rIns="0" bIns="0" rtlCol="0" anchor="t">
              <a:spAutoFit/>
            </a:bodyPr>
            <a:lstStyle/>
            <a:p>
              <a:pPr algn="just">
                <a:lnSpc>
                  <a:spcPts val="3779"/>
                </a:lnSpc>
              </a:pPr>
              <a:r>
                <a:rPr lang="en-US" sz="2700" spc="-54">
                  <a:solidFill>
                    <a:srgbClr val="262829"/>
                  </a:solidFill>
                  <a:latin typeface="Noto Sans Bold"/>
                  <a:ea typeface="Noto Sans Bold"/>
                  <a:cs typeface="Noto Sans Bold"/>
                  <a:sym typeface="Noto Sans Bold"/>
                </a:rPr>
                <a:t>HẠN CHẾ</a:t>
              </a:r>
            </a:p>
          </p:txBody>
        </p:sp>
      </p:grpSp>
      <p:sp>
        <p:nvSpPr>
          <p:cNvPr id="17" name="TextBox 17"/>
          <p:cNvSpPr txBox="1"/>
          <p:nvPr/>
        </p:nvSpPr>
        <p:spPr>
          <a:xfrm>
            <a:off x="9945232" y="3785281"/>
            <a:ext cx="7519244" cy="173672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262829"/>
                </a:solidFill>
                <a:latin typeface="Noto Sans Bold"/>
                <a:ea typeface="Noto Sans Bold"/>
                <a:cs typeface="Noto Sans Bold"/>
                <a:sym typeface="Noto Sans Bold"/>
              </a:rPr>
              <a:t>Các mô hình dự đoán vẫn chưa thực sự đạt được kết quả hiệu suất cao</a:t>
            </a:r>
          </a:p>
          <a:p>
            <a:pPr marL="539749" lvl="1" indent="-269875" algn="just">
              <a:lnSpc>
                <a:spcPts val="3499"/>
              </a:lnSpc>
              <a:buFont typeface="Arial"/>
              <a:buChar char="•"/>
            </a:pPr>
            <a:r>
              <a:rPr lang="en-US" sz="2499">
                <a:solidFill>
                  <a:srgbClr val="262829"/>
                </a:solidFill>
                <a:latin typeface="Noto Sans Bold"/>
                <a:ea typeface="Noto Sans Bold"/>
                <a:cs typeface="Noto Sans Bold"/>
                <a:sym typeface="Noto Sans Bold"/>
              </a:rPr>
              <a:t>Chưa thể phân tích sâu các yếu tố ảnh hưởng đến quyết định của khách hàng</a:t>
            </a:r>
          </a:p>
        </p:txBody>
      </p:sp>
      <p:grpSp>
        <p:nvGrpSpPr>
          <p:cNvPr id="18" name="Group 18"/>
          <p:cNvGrpSpPr/>
          <p:nvPr/>
        </p:nvGrpSpPr>
        <p:grpSpPr>
          <a:xfrm>
            <a:off x="9810753" y="6049782"/>
            <a:ext cx="5192061" cy="768264"/>
            <a:chOff x="0" y="0"/>
            <a:chExt cx="6922748" cy="1024352"/>
          </a:xfrm>
        </p:grpSpPr>
        <p:grpSp>
          <p:nvGrpSpPr>
            <p:cNvPr id="19" name="Group 19"/>
            <p:cNvGrpSpPr/>
            <p:nvPr/>
          </p:nvGrpSpPr>
          <p:grpSpPr>
            <a:xfrm>
              <a:off x="0" y="0"/>
              <a:ext cx="6575996" cy="1024352"/>
              <a:chOff x="0" y="0"/>
              <a:chExt cx="1520989" cy="236926"/>
            </a:xfrm>
          </p:grpSpPr>
          <p:sp>
            <p:nvSpPr>
              <p:cNvPr id="20" name="Freeform 20"/>
              <p:cNvSpPr/>
              <p:nvPr/>
            </p:nvSpPr>
            <p:spPr>
              <a:xfrm>
                <a:off x="0" y="0"/>
                <a:ext cx="1520989" cy="236926"/>
              </a:xfrm>
              <a:custGeom>
                <a:avLst/>
                <a:gdLst/>
                <a:ahLst/>
                <a:cxnLst/>
                <a:rect l="l" t="t" r="r" b="b"/>
                <a:pathLst>
                  <a:path w="1520989" h="236926">
                    <a:moveTo>
                      <a:pt x="118463" y="0"/>
                    </a:moveTo>
                    <a:lnTo>
                      <a:pt x="1402525" y="0"/>
                    </a:lnTo>
                    <a:cubicBezTo>
                      <a:pt x="1433944" y="0"/>
                      <a:pt x="1464075" y="12481"/>
                      <a:pt x="1486291" y="34697"/>
                    </a:cubicBezTo>
                    <a:cubicBezTo>
                      <a:pt x="1508508" y="56913"/>
                      <a:pt x="1520989" y="87045"/>
                      <a:pt x="1520989" y="118463"/>
                    </a:cubicBezTo>
                    <a:lnTo>
                      <a:pt x="1520989" y="118463"/>
                    </a:lnTo>
                    <a:cubicBezTo>
                      <a:pt x="1520989" y="183889"/>
                      <a:pt x="1467951" y="236926"/>
                      <a:pt x="1402525" y="236926"/>
                    </a:cubicBezTo>
                    <a:lnTo>
                      <a:pt x="118463" y="236926"/>
                    </a:lnTo>
                    <a:cubicBezTo>
                      <a:pt x="53038" y="236926"/>
                      <a:pt x="0" y="183889"/>
                      <a:pt x="0" y="118463"/>
                    </a:cubicBezTo>
                    <a:lnTo>
                      <a:pt x="0" y="118463"/>
                    </a:lnTo>
                    <a:cubicBezTo>
                      <a:pt x="0" y="53038"/>
                      <a:pt x="53038" y="0"/>
                      <a:pt x="118463" y="0"/>
                    </a:cubicBezTo>
                    <a:close/>
                  </a:path>
                </a:pathLst>
              </a:custGeom>
              <a:solidFill>
                <a:srgbClr val="F0F4D4"/>
              </a:solidFill>
              <a:ln w="28575" cap="rnd">
                <a:solidFill>
                  <a:srgbClr val="262829"/>
                </a:solidFill>
                <a:prstDash val="solid"/>
                <a:round/>
              </a:ln>
            </p:spPr>
          </p:sp>
          <p:sp>
            <p:nvSpPr>
              <p:cNvPr id="21" name="TextBox 21"/>
              <p:cNvSpPr txBox="1"/>
              <p:nvPr/>
            </p:nvSpPr>
            <p:spPr>
              <a:xfrm>
                <a:off x="0" y="-47625"/>
                <a:ext cx="1520989" cy="284551"/>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124268" y="183246"/>
              <a:ext cx="5798481" cy="600710"/>
            </a:xfrm>
            <a:prstGeom prst="rect">
              <a:avLst/>
            </a:prstGeom>
          </p:spPr>
          <p:txBody>
            <a:bodyPr lIns="0" tIns="0" rIns="0" bIns="0" rtlCol="0" anchor="t">
              <a:spAutoFit/>
            </a:bodyPr>
            <a:lstStyle/>
            <a:p>
              <a:pPr algn="just">
                <a:lnSpc>
                  <a:spcPts val="3779"/>
                </a:lnSpc>
              </a:pPr>
              <a:r>
                <a:rPr lang="en-US" sz="2700" spc="-54">
                  <a:solidFill>
                    <a:srgbClr val="262829"/>
                  </a:solidFill>
                  <a:latin typeface="Noto Sans Bold"/>
                  <a:ea typeface="Noto Sans Bold"/>
                  <a:cs typeface="Noto Sans Bold"/>
                  <a:sym typeface="Noto Sans Bold"/>
                </a:rPr>
                <a:t>HƯỚNG PHÁT TRIỂN</a:t>
              </a:r>
            </a:p>
          </p:txBody>
        </p:sp>
      </p:grpSp>
      <p:sp>
        <p:nvSpPr>
          <p:cNvPr id="23" name="TextBox 23"/>
          <p:cNvSpPr txBox="1"/>
          <p:nvPr/>
        </p:nvSpPr>
        <p:spPr>
          <a:xfrm>
            <a:off x="9945232" y="7113321"/>
            <a:ext cx="7314068" cy="261302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262829"/>
                </a:solidFill>
                <a:latin typeface="Noto Sans Bold"/>
                <a:ea typeface="Noto Sans Bold"/>
                <a:cs typeface="Noto Sans Bold"/>
                <a:sym typeface="Noto Sans Bold"/>
              </a:rPr>
              <a:t>Tiếp tục nghiên cứu và cải tiến mô hình học máy </a:t>
            </a:r>
          </a:p>
          <a:p>
            <a:pPr marL="539749" lvl="1" indent="-269875" algn="just">
              <a:lnSpc>
                <a:spcPts val="3499"/>
              </a:lnSpc>
              <a:buFont typeface="Arial"/>
              <a:buChar char="•"/>
            </a:pPr>
            <a:r>
              <a:rPr lang="en-US" sz="2499">
                <a:solidFill>
                  <a:srgbClr val="262829"/>
                </a:solidFill>
                <a:latin typeface="Noto Sans Bold"/>
                <a:ea typeface="Noto Sans Bold"/>
                <a:cs typeface="Noto Sans Bold"/>
                <a:sym typeface="Noto Sans Bold"/>
              </a:rPr>
              <a:t>Ứng dụng nhiều kỹ thuật học máy khác nhau </a:t>
            </a:r>
          </a:p>
          <a:p>
            <a:pPr marL="539749" lvl="1" indent="-269875" algn="just">
              <a:lnSpc>
                <a:spcPts val="3499"/>
              </a:lnSpc>
              <a:buFont typeface="Arial"/>
              <a:buChar char="•"/>
            </a:pPr>
            <a:r>
              <a:rPr lang="en-US" sz="2499">
                <a:solidFill>
                  <a:srgbClr val="262829"/>
                </a:solidFill>
                <a:latin typeface="Noto Sans Bold"/>
                <a:ea typeface="Noto Sans Bold"/>
                <a:cs typeface="Noto Sans Bold"/>
                <a:sym typeface="Noto Sans Bold"/>
              </a:rPr>
              <a:t>Mở rộng phạm vi nghiên cứu, thu thập thêm dữ liệu </a:t>
            </a:r>
          </a:p>
        </p:txBody>
      </p:sp>
      <p:sp>
        <p:nvSpPr>
          <p:cNvPr id="24" name="TextBox 24"/>
          <p:cNvSpPr txBox="1"/>
          <p:nvPr/>
        </p:nvSpPr>
        <p:spPr>
          <a:xfrm>
            <a:off x="575191" y="3681146"/>
            <a:ext cx="8568809" cy="4762500"/>
          </a:xfrm>
          <a:prstGeom prst="rect">
            <a:avLst/>
          </a:prstGeom>
        </p:spPr>
        <p:txBody>
          <a:bodyPr lIns="0" tIns="0" rIns="0" bIns="0" rtlCol="0" anchor="t">
            <a:spAutoFit/>
          </a:bodyPr>
          <a:lstStyle/>
          <a:p>
            <a:pPr marL="539749" lvl="1" indent="-269875" algn="just">
              <a:lnSpc>
                <a:spcPts val="4274"/>
              </a:lnSpc>
              <a:buFont typeface="Arial"/>
              <a:buChar char="•"/>
            </a:pPr>
            <a:r>
              <a:rPr lang="en-US" sz="2499" spc="7">
                <a:solidFill>
                  <a:srgbClr val="262829"/>
                </a:solidFill>
                <a:latin typeface="Noto Sans Bold"/>
                <a:ea typeface="Noto Sans Bold"/>
                <a:cs typeface="Noto Sans Bold"/>
                <a:sym typeface="Noto Sans Bold"/>
              </a:rPr>
              <a:t>Đề tài đã tìm hiểu các kỹ thuật học máy từ đó ứng dụng kỹ thuật này vào xây dựng mô hình khai phá dữ liệu.</a:t>
            </a:r>
          </a:p>
          <a:p>
            <a:pPr marL="539749" lvl="1" indent="-269875" algn="just">
              <a:lnSpc>
                <a:spcPts val="4274"/>
              </a:lnSpc>
              <a:buFont typeface="Arial"/>
              <a:buChar char="•"/>
            </a:pPr>
            <a:r>
              <a:rPr lang="en-US" sz="2499" spc="7">
                <a:solidFill>
                  <a:srgbClr val="262829"/>
                </a:solidFill>
                <a:latin typeface="Noto Sans Bold"/>
                <a:ea typeface="Noto Sans Bold"/>
                <a:cs typeface="Noto Sans Bold"/>
                <a:sym typeface="Noto Sans Bold"/>
              </a:rPr>
              <a:t>Đánh giá được hiệu quả của mô hình dự đoán.</a:t>
            </a:r>
          </a:p>
          <a:p>
            <a:pPr marL="539749" lvl="1" indent="-269875" algn="just">
              <a:lnSpc>
                <a:spcPts val="4274"/>
              </a:lnSpc>
              <a:buFont typeface="Arial"/>
              <a:buChar char="•"/>
            </a:pPr>
            <a:r>
              <a:rPr lang="en-US" sz="2499" spc="7">
                <a:solidFill>
                  <a:srgbClr val="262829"/>
                </a:solidFill>
                <a:latin typeface="Noto Sans Bold"/>
                <a:ea typeface="Noto Sans Bold"/>
                <a:cs typeface="Noto Sans Bold"/>
                <a:sym typeface="Noto Sans Bold"/>
              </a:rPr>
              <a:t>Biết được các đặc trưng quan trọng ảnh hưởng đến quyết định rời bỏ dịch vụ của khách hàng </a:t>
            </a:r>
          </a:p>
          <a:p>
            <a:pPr marL="539749" lvl="1" indent="-269875" algn="just">
              <a:lnSpc>
                <a:spcPts val="4274"/>
              </a:lnSpc>
              <a:buFont typeface="Arial"/>
              <a:buChar char="•"/>
            </a:pPr>
            <a:r>
              <a:rPr lang="en-US" sz="2499" spc="7">
                <a:solidFill>
                  <a:srgbClr val="262829"/>
                </a:solidFill>
                <a:latin typeface="Noto Sans Bold"/>
                <a:ea typeface="Noto Sans Bold"/>
                <a:cs typeface="Noto Sans Bold"/>
                <a:sym typeface="Noto Sans Bold"/>
              </a:rPr>
              <a:t>Hỗ trợ các nhà cung cấp dịch vụ viễn thông chủ động nắm bắt và đáp ứng nhu cầu của khách hàng</a:t>
            </a:r>
          </a:p>
        </p:txBody>
      </p:sp>
      <p:grpSp>
        <p:nvGrpSpPr>
          <p:cNvPr id="25" name="Group 25"/>
          <p:cNvGrpSpPr/>
          <p:nvPr/>
        </p:nvGrpSpPr>
        <p:grpSpPr>
          <a:xfrm>
            <a:off x="479615" y="2662490"/>
            <a:ext cx="3820302" cy="827516"/>
            <a:chOff x="0" y="0"/>
            <a:chExt cx="5093735" cy="1103355"/>
          </a:xfrm>
        </p:grpSpPr>
        <p:grpSp>
          <p:nvGrpSpPr>
            <p:cNvPr id="26" name="Group 26"/>
            <p:cNvGrpSpPr/>
            <p:nvPr/>
          </p:nvGrpSpPr>
          <p:grpSpPr>
            <a:xfrm>
              <a:off x="0" y="0"/>
              <a:ext cx="5093735" cy="1103355"/>
              <a:chOff x="0" y="0"/>
              <a:chExt cx="1016300" cy="220141"/>
            </a:xfrm>
          </p:grpSpPr>
          <p:sp>
            <p:nvSpPr>
              <p:cNvPr id="27" name="Freeform 27"/>
              <p:cNvSpPr/>
              <p:nvPr/>
            </p:nvSpPr>
            <p:spPr>
              <a:xfrm>
                <a:off x="0" y="0"/>
                <a:ext cx="1016300" cy="220141"/>
              </a:xfrm>
              <a:custGeom>
                <a:avLst/>
                <a:gdLst/>
                <a:ahLst/>
                <a:cxnLst/>
                <a:rect l="l" t="t" r="r" b="b"/>
                <a:pathLst>
                  <a:path w="1016300" h="220141">
                    <a:moveTo>
                      <a:pt x="110070" y="0"/>
                    </a:moveTo>
                    <a:lnTo>
                      <a:pt x="906230" y="0"/>
                    </a:lnTo>
                    <a:cubicBezTo>
                      <a:pt x="967020" y="0"/>
                      <a:pt x="1016300" y="49280"/>
                      <a:pt x="1016300" y="110070"/>
                    </a:cubicBezTo>
                    <a:lnTo>
                      <a:pt x="1016300" y="110070"/>
                    </a:lnTo>
                    <a:cubicBezTo>
                      <a:pt x="1016300" y="139263"/>
                      <a:pt x="1004704" y="167260"/>
                      <a:pt x="984061" y="187902"/>
                    </a:cubicBezTo>
                    <a:cubicBezTo>
                      <a:pt x="963419" y="208544"/>
                      <a:pt x="935422" y="220141"/>
                      <a:pt x="906230" y="220141"/>
                    </a:cubicBezTo>
                    <a:lnTo>
                      <a:pt x="110070" y="220141"/>
                    </a:lnTo>
                    <a:cubicBezTo>
                      <a:pt x="80878" y="220141"/>
                      <a:pt x="52881" y="208544"/>
                      <a:pt x="32239" y="187902"/>
                    </a:cubicBezTo>
                    <a:cubicBezTo>
                      <a:pt x="11597" y="167260"/>
                      <a:pt x="0" y="139263"/>
                      <a:pt x="0" y="110070"/>
                    </a:cubicBezTo>
                    <a:lnTo>
                      <a:pt x="0" y="110070"/>
                    </a:lnTo>
                    <a:cubicBezTo>
                      <a:pt x="0" y="80878"/>
                      <a:pt x="11597" y="52881"/>
                      <a:pt x="32239" y="32239"/>
                    </a:cubicBezTo>
                    <a:cubicBezTo>
                      <a:pt x="52881" y="11597"/>
                      <a:pt x="80878" y="0"/>
                      <a:pt x="110070" y="0"/>
                    </a:cubicBezTo>
                    <a:close/>
                  </a:path>
                </a:pathLst>
              </a:custGeom>
              <a:solidFill>
                <a:srgbClr val="F0F4D4"/>
              </a:solidFill>
              <a:ln w="28575" cap="rnd">
                <a:solidFill>
                  <a:srgbClr val="262829"/>
                </a:solidFill>
                <a:prstDash val="solid"/>
                <a:round/>
              </a:ln>
            </p:spPr>
          </p:sp>
          <p:sp>
            <p:nvSpPr>
              <p:cNvPr id="28" name="TextBox 28"/>
              <p:cNvSpPr txBox="1"/>
              <p:nvPr/>
            </p:nvSpPr>
            <p:spPr>
              <a:xfrm>
                <a:off x="0" y="-47625"/>
                <a:ext cx="1016300" cy="267766"/>
              </a:xfrm>
              <a:prstGeom prst="rect">
                <a:avLst/>
              </a:prstGeom>
            </p:spPr>
            <p:txBody>
              <a:bodyPr lIns="58890" tIns="58890" rIns="58890" bIns="58890" rtlCol="0" anchor="ctr"/>
              <a:lstStyle/>
              <a:p>
                <a:pPr algn="ctr">
                  <a:lnSpc>
                    <a:spcPts val="2659"/>
                  </a:lnSpc>
                </a:pPr>
                <a:endParaRPr/>
              </a:p>
            </p:txBody>
          </p:sp>
        </p:grpSp>
        <p:sp>
          <p:nvSpPr>
            <p:cNvPr id="29" name="TextBox 29"/>
            <p:cNvSpPr txBox="1"/>
            <p:nvPr/>
          </p:nvSpPr>
          <p:spPr>
            <a:xfrm>
              <a:off x="1110839" y="232435"/>
              <a:ext cx="2606802" cy="600710"/>
            </a:xfrm>
            <a:prstGeom prst="rect">
              <a:avLst/>
            </a:prstGeom>
          </p:spPr>
          <p:txBody>
            <a:bodyPr lIns="0" tIns="0" rIns="0" bIns="0" rtlCol="0" anchor="t">
              <a:spAutoFit/>
            </a:bodyPr>
            <a:lstStyle/>
            <a:p>
              <a:pPr algn="just">
                <a:lnSpc>
                  <a:spcPts val="3779"/>
                </a:lnSpc>
              </a:pPr>
              <a:r>
                <a:rPr lang="en-US" sz="2700" spc="-54">
                  <a:solidFill>
                    <a:srgbClr val="262829"/>
                  </a:solidFill>
                  <a:latin typeface="Noto Sans Bold"/>
                  <a:ea typeface="Noto Sans Bold"/>
                  <a:cs typeface="Noto Sans Bold"/>
                  <a:sym typeface="Noto Sans Bold"/>
                </a:rPr>
                <a:t>ĐẠT ĐƯỢC</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sp>
        <p:nvSpPr>
          <p:cNvPr id="2" name="Freeform 2"/>
          <p:cNvSpPr/>
          <p:nvPr/>
        </p:nvSpPr>
        <p:spPr>
          <a:xfrm>
            <a:off x="5869791" y="2438115"/>
            <a:ext cx="7184175" cy="5936077"/>
          </a:xfrm>
          <a:custGeom>
            <a:avLst/>
            <a:gdLst/>
            <a:ahLst/>
            <a:cxnLst/>
            <a:rect l="l" t="t" r="r" b="b"/>
            <a:pathLst>
              <a:path w="7184175" h="5936077">
                <a:moveTo>
                  <a:pt x="0" y="0"/>
                </a:moveTo>
                <a:lnTo>
                  <a:pt x="7184175" y="0"/>
                </a:lnTo>
                <a:lnTo>
                  <a:pt x="7184175" y="5936077"/>
                </a:lnTo>
                <a:lnTo>
                  <a:pt x="0" y="5936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sp>
        <p:nvSpPr>
          <p:cNvPr id="2" name="Freeform 2"/>
          <p:cNvSpPr/>
          <p:nvPr/>
        </p:nvSpPr>
        <p:spPr>
          <a:xfrm>
            <a:off x="1043209" y="-13920"/>
            <a:ext cx="1859979" cy="1255108"/>
          </a:xfrm>
          <a:custGeom>
            <a:avLst/>
            <a:gdLst/>
            <a:ahLst/>
            <a:cxnLst/>
            <a:rect l="l" t="t" r="r" b="b"/>
            <a:pathLst>
              <a:path w="1859979" h="1255108">
                <a:moveTo>
                  <a:pt x="0" y="0"/>
                </a:moveTo>
                <a:lnTo>
                  <a:pt x="1859978" y="0"/>
                </a:lnTo>
                <a:lnTo>
                  <a:pt x="1859978" y="1255107"/>
                </a:lnTo>
                <a:lnTo>
                  <a:pt x="0" y="1255107"/>
                </a:lnTo>
                <a:lnTo>
                  <a:pt x="0" y="0"/>
                </a:lnTo>
                <a:close/>
              </a:path>
            </a:pathLst>
          </a:custGeom>
          <a:blipFill>
            <a:blip r:embed="rId2"/>
            <a:stretch>
              <a:fillRect/>
            </a:stretch>
          </a:blipFill>
        </p:spPr>
      </p:sp>
      <p:sp>
        <p:nvSpPr>
          <p:cNvPr id="3" name="Freeform 3"/>
          <p:cNvSpPr/>
          <p:nvPr/>
        </p:nvSpPr>
        <p:spPr>
          <a:xfrm>
            <a:off x="342874" y="136798"/>
            <a:ext cx="856278" cy="898663"/>
          </a:xfrm>
          <a:custGeom>
            <a:avLst/>
            <a:gdLst/>
            <a:ahLst/>
            <a:cxnLst/>
            <a:rect l="l" t="t" r="r" b="b"/>
            <a:pathLst>
              <a:path w="856278" h="898663">
                <a:moveTo>
                  <a:pt x="0" y="0"/>
                </a:moveTo>
                <a:lnTo>
                  <a:pt x="856279" y="0"/>
                </a:lnTo>
                <a:lnTo>
                  <a:pt x="856279" y="898663"/>
                </a:lnTo>
                <a:lnTo>
                  <a:pt x="0" y="898663"/>
                </a:lnTo>
                <a:lnTo>
                  <a:pt x="0" y="0"/>
                </a:lnTo>
                <a:close/>
              </a:path>
            </a:pathLst>
          </a:custGeom>
          <a:blipFill>
            <a:blip r:embed="rId3"/>
            <a:stretch>
              <a:fillRect l="-2624" r="-2624"/>
            </a:stretch>
          </a:blipFill>
        </p:spPr>
      </p:sp>
      <p:sp>
        <p:nvSpPr>
          <p:cNvPr id="4" name="Freeform 4"/>
          <p:cNvSpPr/>
          <p:nvPr/>
        </p:nvSpPr>
        <p:spPr>
          <a:xfrm>
            <a:off x="15146107" y="164302"/>
            <a:ext cx="1191730" cy="871159"/>
          </a:xfrm>
          <a:custGeom>
            <a:avLst/>
            <a:gdLst/>
            <a:ahLst/>
            <a:cxnLst/>
            <a:rect l="l" t="t" r="r" b="b"/>
            <a:pathLst>
              <a:path w="1191730" h="871159">
                <a:moveTo>
                  <a:pt x="0" y="0"/>
                </a:moveTo>
                <a:lnTo>
                  <a:pt x="1191730" y="0"/>
                </a:lnTo>
                <a:lnTo>
                  <a:pt x="1191730" y="871159"/>
                </a:lnTo>
                <a:lnTo>
                  <a:pt x="0" y="871159"/>
                </a:lnTo>
                <a:lnTo>
                  <a:pt x="0" y="0"/>
                </a:lnTo>
                <a:close/>
              </a:path>
            </a:pathLst>
          </a:custGeom>
          <a:blipFill>
            <a:blip r:embed="rId4"/>
            <a:stretch>
              <a:fillRect l="-9961" t="-27783" r="-11953" b="-38992"/>
            </a:stretch>
          </a:blipFill>
        </p:spPr>
      </p:sp>
      <p:sp>
        <p:nvSpPr>
          <p:cNvPr id="5" name="Freeform 5"/>
          <p:cNvSpPr/>
          <p:nvPr/>
        </p:nvSpPr>
        <p:spPr>
          <a:xfrm>
            <a:off x="16080781" y="164302"/>
            <a:ext cx="2015818" cy="898663"/>
          </a:xfrm>
          <a:custGeom>
            <a:avLst/>
            <a:gdLst/>
            <a:ahLst/>
            <a:cxnLst/>
            <a:rect l="l" t="t" r="r" b="b"/>
            <a:pathLst>
              <a:path w="2015818" h="898663">
                <a:moveTo>
                  <a:pt x="0" y="0"/>
                </a:moveTo>
                <a:lnTo>
                  <a:pt x="2015818" y="0"/>
                </a:lnTo>
                <a:lnTo>
                  <a:pt x="2015818" y="898663"/>
                </a:lnTo>
                <a:lnTo>
                  <a:pt x="0" y="898663"/>
                </a:lnTo>
                <a:lnTo>
                  <a:pt x="0" y="0"/>
                </a:lnTo>
                <a:close/>
              </a:path>
            </a:pathLst>
          </a:custGeom>
          <a:blipFill>
            <a:blip r:embed="rId5"/>
            <a:stretch>
              <a:fillRect r="-15165" b="-13289"/>
            </a:stretch>
          </a:blipFill>
        </p:spPr>
      </p:sp>
      <p:sp>
        <p:nvSpPr>
          <p:cNvPr id="6" name="Freeform 6"/>
          <p:cNvSpPr/>
          <p:nvPr/>
        </p:nvSpPr>
        <p:spPr>
          <a:xfrm>
            <a:off x="-4888061" y="965155"/>
            <a:ext cx="11318148" cy="1848701"/>
          </a:xfrm>
          <a:custGeom>
            <a:avLst/>
            <a:gdLst/>
            <a:ahLst/>
            <a:cxnLst/>
            <a:rect l="l" t="t" r="r" b="b"/>
            <a:pathLst>
              <a:path w="11318148" h="1848701">
                <a:moveTo>
                  <a:pt x="0" y="0"/>
                </a:moveTo>
                <a:lnTo>
                  <a:pt x="11318148" y="0"/>
                </a:lnTo>
                <a:lnTo>
                  <a:pt x="11318148" y="1848701"/>
                </a:lnTo>
                <a:lnTo>
                  <a:pt x="0" y="1848701"/>
                </a:lnTo>
                <a:lnTo>
                  <a:pt x="0" y="0"/>
                </a:lnTo>
                <a:close/>
              </a:path>
            </a:pathLst>
          </a:custGeom>
          <a:blipFill>
            <a:blip r:embed="rId6"/>
            <a:stretch>
              <a:fillRect l="-13889" t="-986" b="-986"/>
            </a:stretch>
          </a:blipFill>
        </p:spPr>
      </p:sp>
      <p:grpSp>
        <p:nvGrpSpPr>
          <p:cNvPr id="7" name="Group 7"/>
          <p:cNvGrpSpPr/>
          <p:nvPr/>
        </p:nvGrpSpPr>
        <p:grpSpPr>
          <a:xfrm>
            <a:off x="-3312665" y="1326578"/>
            <a:ext cx="9389622" cy="1157605"/>
            <a:chOff x="0" y="0"/>
            <a:chExt cx="3939507" cy="485684"/>
          </a:xfrm>
        </p:grpSpPr>
        <p:sp>
          <p:nvSpPr>
            <p:cNvPr id="8" name="Freeform 8"/>
            <p:cNvSpPr/>
            <p:nvPr/>
          </p:nvSpPr>
          <p:spPr>
            <a:xfrm>
              <a:off x="0" y="0"/>
              <a:ext cx="3939507" cy="485684"/>
            </a:xfrm>
            <a:custGeom>
              <a:avLst/>
              <a:gdLst/>
              <a:ahLst/>
              <a:cxnLst/>
              <a:rect l="l" t="t" r="r" b="b"/>
              <a:pathLst>
                <a:path w="3939507" h="485684">
                  <a:moveTo>
                    <a:pt x="3736307" y="0"/>
                  </a:moveTo>
                  <a:cubicBezTo>
                    <a:pt x="3848531" y="0"/>
                    <a:pt x="3939507" y="108724"/>
                    <a:pt x="3939507" y="242842"/>
                  </a:cubicBezTo>
                  <a:cubicBezTo>
                    <a:pt x="3939507" y="376960"/>
                    <a:pt x="3848531" y="485684"/>
                    <a:pt x="3736307" y="485684"/>
                  </a:cubicBezTo>
                  <a:lnTo>
                    <a:pt x="203200" y="485684"/>
                  </a:lnTo>
                  <a:cubicBezTo>
                    <a:pt x="90976" y="485684"/>
                    <a:pt x="0" y="376960"/>
                    <a:pt x="0" y="242842"/>
                  </a:cubicBezTo>
                  <a:cubicBezTo>
                    <a:pt x="0" y="108724"/>
                    <a:pt x="90976" y="0"/>
                    <a:pt x="203200" y="0"/>
                  </a:cubicBezTo>
                  <a:close/>
                </a:path>
              </a:pathLst>
            </a:custGeom>
            <a:solidFill>
              <a:srgbClr val="FFFFFF"/>
            </a:solidFill>
          </p:spPr>
        </p:sp>
        <p:sp>
          <p:nvSpPr>
            <p:cNvPr id="9" name="TextBox 9"/>
            <p:cNvSpPr txBox="1"/>
            <p:nvPr/>
          </p:nvSpPr>
          <p:spPr>
            <a:xfrm>
              <a:off x="0" y="-28575"/>
              <a:ext cx="3939507" cy="514259"/>
            </a:xfrm>
            <a:prstGeom prst="rect">
              <a:avLst/>
            </a:prstGeom>
          </p:spPr>
          <p:txBody>
            <a:bodyPr lIns="50800" tIns="50800" rIns="50800" bIns="50800" rtlCol="0" anchor="ctr"/>
            <a:lstStyle/>
            <a:p>
              <a:pPr algn="ctr">
                <a:lnSpc>
                  <a:spcPts val="1885"/>
                </a:lnSpc>
              </a:pPr>
              <a:endParaRPr/>
            </a:p>
          </p:txBody>
        </p:sp>
      </p:grpSp>
      <p:sp>
        <p:nvSpPr>
          <p:cNvPr id="10" name="Freeform 10"/>
          <p:cNvSpPr/>
          <p:nvPr/>
        </p:nvSpPr>
        <p:spPr>
          <a:xfrm>
            <a:off x="11570062" y="2282303"/>
            <a:ext cx="7580137" cy="5722393"/>
          </a:xfrm>
          <a:custGeom>
            <a:avLst/>
            <a:gdLst/>
            <a:ahLst/>
            <a:cxnLst/>
            <a:rect l="l" t="t" r="r" b="b"/>
            <a:pathLst>
              <a:path w="7580137" h="5722393">
                <a:moveTo>
                  <a:pt x="0" y="0"/>
                </a:moveTo>
                <a:lnTo>
                  <a:pt x="7580137" y="0"/>
                </a:lnTo>
                <a:lnTo>
                  <a:pt x="7580137" y="5722394"/>
                </a:lnTo>
                <a:lnTo>
                  <a:pt x="0" y="5722394"/>
                </a:lnTo>
                <a:lnTo>
                  <a:pt x="0" y="0"/>
                </a:lnTo>
                <a:close/>
              </a:path>
            </a:pathLst>
          </a:custGeom>
          <a:blipFill>
            <a:blip r:embed="rId7"/>
            <a:stretch>
              <a:fillRect/>
            </a:stretch>
          </a:blipFill>
        </p:spPr>
      </p:sp>
      <p:sp>
        <p:nvSpPr>
          <p:cNvPr id="11" name="TextBox 11"/>
          <p:cNvSpPr txBox="1"/>
          <p:nvPr/>
        </p:nvSpPr>
        <p:spPr>
          <a:xfrm>
            <a:off x="630823" y="3564355"/>
            <a:ext cx="4600427" cy="504826"/>
          </a:xfrm>
          <a:prstGeom prst="rect">
            <a:avLst/>
          </a:prstGeom>
        </p:spPr>
        <p:txBody>
          <a:bodyPr lIns="0" tIns="0" rIns="0" bIns="0" rtlCol="0" anchor="t">
            <a:spAutoFit/>
          </a:bodyPr>
          <a:lstStyle/>
          <a:p>
            <a:pPr marL="647694" lvl="1" indent="-323847" algn="l">
              <a:lnSpc>
                <a:spcPts val="4049"/>
              </a:lnSpc>
              <a:buFont typeface="Arial"/>
              <a:buChar char="•"/>
            </a:pPr>
            <a:r>
              <a:rPr lang="en-US" sz="2999" spc="179">
                <a:solidFill>
                  <a:srgbClr val="000000"/>
                </a:solidFill>
                <a:latin typeface="Roboto Bold"/>
                <a:ea typeface="Roboto Bold"/>
                <a:cs typeface="Roboto Bold"/>
                <a:sym typeface="Roboto Bold"/>
              </a:rPr>
              <a:t>Mục tiêu của đề tài</a:t>
            </a:r>
          </a:p>
        </p:txBody>
      </p:sp>
      <p:sp>
        <p:nvSpPr>
          <p:cNvPr id="12" name="TextBox 12"/>
          <p:cNvSpPr txBox="1"/>
          <p:nvPr/>
        </p:nvSpPr>
        <p:spPr>
          <a:xfrm>
            <a:off x="342874" y="2737656"/>
            <a:ext cx="2147292" cy="679450"/>
          </a:xfrm>
          <a:prstGeom prst="rect">
            <a:avLst/>
          </a:prstGeom>
        </p:spPr>
        <p:txBody>
          <a:bodyPr lIns="0" tIns="0" rIns="0" bIns="0" rtlCol="0" anchor="t">
            <a:spAutoFit/>
          </a:bodyPr>
          <a:lstStyle/>
          <a:p>
            <a:pPr algn="l">
              <a:lnSpc>
                <a:spcPts val="5599"/>
              </a:lnSpc>
              <a:spcBef>
                <a:spcPct val="0"/>
              </a:spcBef>
            </a:pPr>
            <a:r>
              <a:rPr lang="en-US" sz="3999">
                <a:solidFill>
                  <a:srgbClr val="000000"/>
                </a:solidFill>
                <a:latin typeface="Roboto Bold"/>
                <a:ea typeface="Roboto Bold"/>
                <a:cs typeface="Roboto Bold"/>
                <a:sym typeface="Roboto Bold"/>
              </a:rPr>
              <a:t>b. Đề tài: </a:t>
            </a:r>
          </a:p>
        </p:txBody>
      </p:sp>
      <p:sp>
        <p:nvSpPr>
          <p:cNvPr id="13" name="TextBox 13"/>
          <p:cNvSpPr txBox="1"/>
          <p:nvPr/>
        </p:nvSpPr>
        <p:spPr>
          <a:xfrm>
            <a:off x="630823" y="6685254"/>
            <a:ext cx="11228044" cy="504826"/>
          </a:xfrm>
          <a:prstGeom prst="rect">
            <a:avLst/>
          </a:prstGeom>
        </p:spPr>
        <p:txBody>
          <a:bodyPr lIns="0" tIns="0" rIns="0" bIns="0" rtlCol="0" anchor="t">
            <a:spAutoFit/>
          </a:bodyPr>
          <a:lstStyle/>
          <a:p>
            <a:pPr marL="647694" lvl="1" indent="-323847" algn="just">
              <a:lnSpc>
                <a:spcPts val="4049"/>
              </a:lnSpc>
              <a:buFont typeface="Arial"/>
              <a:buChar char="•"/>
            </a:pPr>
            <a:r>
              <a:rPr lang="en-US" sz="2999" u="none" spc="179">
                <a:solidFill>
                  <a:srgbClr val="000000"/>
                </a:solidFill>
                <a:latin typeface="Roboto Bold"/>
                <a:ea typeface="Roboto Bold"/>
                <a:cs typeface="Roboto Bold"/>
                <a:sym typeface="Roboto Bold"/>
              </a:rPr>
              <a:t>Đối tượng và phạm vi nghiên cứu</a:t>
            </a:r>
          </a:p>
        </p:txBody>
      </p:sp>
      <p:sp>
        <p:nvSpPr>
          <p:cNvPr id="14" name="TextBox 14"/>
          <p:cNvSpPr txBox="1"/>
          <p:nvPr/>
        </p:nvSpPr>
        <p:spPr>
          <a:xfrm>
            <a:off x="342874" y="1260237"/>
            <a:ext cx="5901971" cy="1123950"/>
          </a:xfrm>
          <a:prstGeom prst="rect">
            <a:avLst/>
          </a:prstGeom>
        </p:spPr>
        <p:txBody>
          <a:bodyPr lIns="0" tIns="0" rIns="0" bIns="0" rtlCol="0" anchor="t">
            <a:spAutoFit/>
          </a:bodyPr>
          <a:lstStyle/>
          <a:p>
            <a:pPr algn="l">
              <a:lnSpc>
                <a:spcPts val="8775"/>
              </a:lnSpc>
            </a:pPr>
            <a:r>
              <a:rPr lang="en-US" sz="7500">
                <a:solidFill>
                  <a:srgbClr val="077341"/>
                </a:solidFill>
                <a:latin typeface="Roboto Bold"/>
                <a:ea typeface="Roboto Bold"/>
                <a:cs typeface="Roboto Bold"/>
                <a:sym typeface="Roboto Bold"/>
              </a:rPr>
              <a:t>1.Giới thiệu</a:t>
            </a:r>
          </a:p>
        </p:txBody>
      </p:sp>
      <p:sp>
        <p:nvSpPr>
          <p:cNvPr id="15" name="TextBox 15"/>
          <p:cNvSpPr txBox="1"/>
          <p:nvPr/>
        </p:nvSpPr>
        <p:spPr>
          <a:xfrm>
            <a:off x="1199153" y="4440656"/>
            <a:ext cx="12783656" cy="2006473"/>
          </a:xfrm>
          <a:prstGeom prst="rect">
            <a:avLst/>
          </a:prstGeom>
        </p:spPr>
        <p:txBody>
          <a:bodyPr lIns="0" tIns="0" rIns="0" bIns="0" rtlCol="0" anchor="t">
            <a:spAutoFit/>
          </a:bodyPr>
          <a:lstStyle/>
          <a:p>
            <a:pPr algn="l">
              <a:lnSpc>
                <a:spcPts val="4031"/>
              </a:lnSpc>
            </a:pP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Xác</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định</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các</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yếu</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tố</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tiềm</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ẩn</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dẫn</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đến</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việc</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khách</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hàng</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hủy</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dịch</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vụ</a:t>
            </a:r>
            <a:endParaRPr lang="en-US" sz="2900" dirty="0">
              <a:solidFill>
                <a:srgbClr val="000000"/>
              </a:solidFill>
              <a:latin typeface="Roboto Slab"/>
              <a:ea typeface="Roboto Slab"/>
              <a:cs typeface="Roboto Slab"/>
              <a:sym typeface="Roboto Slab"/>
            </a:endParaRPr>
          </a:p>
          <a:p>
            <a:pPr algn="l">
              <a:lnSpc>
                <a:spcPts val="4031"/>
              </a:lnSpc>
            </a:pP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Phát</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triển</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mô</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hình</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dự</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đoán</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hành</a:t>
            </a:r>
            <a:r>
              <a:rPr lang="en-US" sz="2900" dirty="0">
                <a:solidFill>
                  <a:srgbClr val="000000"/>
                </a:solidFill>
                <a:latin typeface="Roboto Slab"/>
                <a:ea typeface="Roboto Slab"/>
                <a:cs typeface="Roboto Slab"/>
                <a:sym typeface="Roboto Slab"/>
              </a:rPr>
              <a:t> vi </a:t>
            </a:r>
            <a:r>
              <a:rPr lang="en-US" sz="2900" dirty="0" err="1">
                <a:solidFill>
                  <a:srgbClr val="000000"/>
                </a:solidFill>
                <a:latin typeface="Roboto Slab"/>
                <a:ea typeface="Roboto Slab"/>
                <a:cs typeface="Roboto Slab"/>
                <a:sym typeface="Roboto Slab"/>
              </a:rPr>
              <a:t>rời</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bỏ</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dịch</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vụ</a:t>
            </a:r>
            <a:endParaRPr lang="en-US" sz="2900" dirty="0">
              <a:solidFill>
                <a:srgbClr val="000000"/>
              </a:solidFill>
              <a:latin typeface="Roboto Slab"/>
              <a:ea typeface="Roboto Slab"/>
              <a:cs typeface="Roboto Slab"/>
              <a:sym typeface="Roboto Slab"/>
            </a:endParaRPr>
          </a:p>
          <a:p>
            <a:pPr algn="l">
              <a:lnSpc>
                <a:spcPts val="4031"/>
              </a:lnSpc>
            </a:pP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Đề</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xuất</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chiến</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lược</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giữ</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chân</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khách</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hàng</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tiềm</a:t>
            </a:r>
            <a:r>
              <a:rPr lang="en-US" sz="2900" dirty="0">
                <a:solidFill>
                  <a:srgbClr val="000000"/>
                </a:solidFill>
                <a:latin typeface="Roboto Slab"/>
                <a:ea typeface="Roboto Slab"/>
                <a:cs typeface="Roboto Slab"/>
                <a:sym typeface="Roboto Slab"/>
              </a:rPr>
              <a:t> </a:t>
            </a:r>
            <a:r>
              <a:rPr lang="en-US" sz="2900" dirty="0" err="1">
                <a:solidFill>
                  <a:srgbClr val="000000"/>
                </a:solidFill>
                <a:latin typeface="Roboto Slab"/>
                <a:ea typeface="Roboto Slab"/>
                <a:cs typeface="Roboto Slab"/>
                <a:sym typeface="Roboto Slab"/>
              </a:rPr>
              <a:t>năng</a:t>
            </a:r>
            <a:endParaRPr lang="en-US" sz="2900" dirty="0">
              <a:solidFill>
                <a:srgbClr val="000000"/>
              </a:solidFill>
              <a:latin typeface="Roboto Slab"/>
              <a:ea typeface="Roboto Slab"/>
              <a:cs typeface="Roboto Slab"/>
              <a:sym typeface="Roboto Slab"/>
            </a:endParaRPr>
          </a:p>
          <a:p>
            <a:pPr algn="l">
              <a:lnSpc>
                <a:spcPts val="4031"/>
              </a:lnSpc>
            </a:pPr>
            <a:endParaRPr lang="en-US" sz="2900" dirty="0">
              <a:solidFill>
                <a:srgbClr val="000000"/>
              </a:solidFill>
              <a:latin typeface="Roboto Slab"/>
              <a:ea typeface="Roboto Slab"/>
              <a:cs typeface="Roboto Slab"/>
              <a:sym typeface="Roboto Slab"/>
            </a:endParaRPr>
          </a:p>
        </p:txBody>
      </p:sp>
      <p:sp>
        <p:nvSpPr>
          <p:cNvPr id="16" name="TextBox 16"/>
          <p:cNvSpPr txBox="1"/>
          <p:nvPr/>
        </p:nvSpPr>
        <p:spPr>
          <a:xfrm>
            <a:off x="1199153" y="7506247"/>
            <a:ext cx="15294629" cy="2511298"/>
          </a:xfrm>
          <a:prstGeom prst="rect">
            <a:avLst/>
          </a:prstGeom>
        </p:spPr>
        <p:txBody>
          <a:bodyPr lIns="0" tIns="0" rIns="0" bIns="0" rtlCol="0" anchor="t">
            <a:spAutoFit/>
          </a:bodyPr>
          <a:lstStyle/>
          <a:p>
            <a:pPr algn="l">
              <a:lnSpc>
                <a:spcPts val="4031"/>
              </a:lnSpc>
            </a:pPr>
            <a:r>
              <a:rPr lang="en-US" sz="2900">
                <a:solidFill>
                  <a:srgbClr val="000000"/>
                </a:solidFill>
                <a:latin typeface="Roboto Slab"/>
                <a:ea typeface="Roboto Slab"/>
                <a:cs typeface="Roboto Slab"/>
                <a:sym typeface="Roboto Slab"/>
              </a:rPr>
              <a:t>-</a:t>
            </a:r>
            <a:r>
              <a:rPr lang="en-US" sz="2900">
                <a:solidFill>
                  <a:srgbClr val="000000"/>
                </a:solidFill>
                <a:latin typeface="Roboto Slab Bold"/>
                <a:ea typeface="Roboto Slab Bold"/>
                <a:cs typeface="Roboto Slab Bold"/>
                <a:sym typeface="Roboto Slab Bold"/>
              </a:rPr>
              <a:t> Đối tượng nghiên cứu: </a:t>
            </a:r>
            <a:r>
              <a:rPr lang="en-US" sz="2900">
                <a:solidFill>
                  <a:srgbClr val="000000"/>
                </a:solidFill>
                <a:latin typeface="Roboto Slab"/>
                <a:ea typeface="Roboto Slab"/>
                <a:cs typeface="Roboto Slab"/>
                <a:sym typeface="Roboto Slab"/>
              </a:rPr>
              <a:t> Khách hàng của một công ty viễn thông</a:t>
            </a:r>
          </a:p>
          <a:p>
            <a:pPr algn="l">
              <a:lnSpc>
                <a:spcPts val="4031"/>
              </a:lnSpc>
            </a:pPr>
            <a:r>
              <a:rPr lang="en-US" sz="2900">
                <a:solidFill>
                  <a:srgbClr val="000000"/>
                </a:solidFill>
                <a:latin typeface="Roboto Slab"/>
                <a:ea typeface="Roboto Slab"/>
                <a:cs typeface="Roboto Slab"/>
                <a:sym typeface="Roboto Slab"/>
              </a:rPr>
              <a:t>- </a:t>
            </a:r>
            <a:r>
              <a:rPr lang="en-US" sz="2900">
                <a:solidFill>
                  <a:srgbClr val="000000"/>
                </a:solidFill>
                <a:latin typeface="Roboto Slab Bold"/>
                <a:ea typeface="Roboto Slab Bold"/>
                <a:cs typeface="Roboto Slab Bold"/>
                <a:sym typeface="Roboto Slab Bold"/>
              </a:rPr>
              <a:t>Phạm vi nghiên cứu: </a:t>
            </a:r>
            <a:r>
              <a:rPr lang="en-US" sz="2900">
                <a:solidFill>
                  <a:srgbClr val="000000"/>
                </a:solidFill>
                <a:latin typeface="Roboto Slab"/>
                <a:ea typeface="Roboto Slab"/>
                <a:cs typeface="Roboto Slab"/>
                <a:sym typeface="Roboto Slab"/>
              </a:rPr>
              <a:t>Các yếu tố ảnh hưởng đến quyết định tiếp tục hoặc dừng sử dụng dịch vụ của khách hàng, bao gồm cả khách hàng đang sử dụng và đã dừng sử dụng. </a:t>
            </a:r>
          </a:p>
          <a:p>
            <a:pPr algn="l">
              <a:lnSpc>
                <a:spcPts val="4031"/>
              </a:lnSpc>
            </a:pPr>
            <a:endParaRPr lang="en-US" sz="2900">
              <a:solidFill>
                <a:srgbClr val="000000"/>
              </a:solidFill>
              <a:latin typeface="Roboto Slab"/>
              <a:ea typeface="Roboto Slab"/>
              <a:cs typeface="Roboto Slab"/>
              <a:sym typeface="Roboto Slab"/>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sp>
        <p:nvSpPr>
          <p:cNvPr id="2" name="Freeform 2"/>
          <p:cNvSpPr/>
          <p:nvPr/>
        </p:nvSpPr>
        <p:spPr>
          <a:xfrm>
            <a:off x="1043209" y="-13920"/>
            <a:ext cx="1859979" cy="1255108"/>
          </a:xfrm>
          <a:custGeom>
            <a:avLst/>
            <a:gdLst/>
            <a:ahLst/>
            <a:cxnLst/>
            <a:rect l="l" t="t" r="r" b="b"/>
            <a:pathLst>
              <a:path w="1859979" h="1255108">
                <a:moveTo>
                  <a:pt x="0" y="0"/>
                </a:moveTo>
                <a:lnTo>
                  <a:pt x="1859978" y="0"/>
                </a:lnTo>
                <a:lnTo>
                  <a:pt x="1859978" y="1255107"/>
                </a:lnTo>
                <a:lnTo>
                  <a:pt x="0" y="1255107"/>
                </a:lnTo>
                <a:lnTo>
                  <a:pt x="0" y="0"/>
                </a:lnTo>
                <a:close/>
              </a:path>
            </a:pathLst>
          </a:custGeom>
          <a:blipFill>
            <a:blip r:embed="rId2"/>
            <a:stretch>
              <a:fillRect/>
            </a:stretch>
          </a:blipFill>
        </p:spPr>
      </p:sp>
      <p:sp>
        <p:nvSpPr>
          <p:cNvPr id="3" name="Freeform 3"/>
          <p:cNvSpPr/>
          <p:nvPr/>
        </p:nvSpPr>
        <p:spPr>
          <a:xfrm>
            <a:off x="342874" y="136798"/>
            <a:ext cx="856278" cy="898663"/>
          </a:xfrm>
          <a:custGeom>
            <a:avLst/>
            <a:gdLst/>
            <a:ahLst/>
            <a:cxnLst/>
            <a:rect l="l" t="t" r="r" b="b"/>
            <a:pathLst>
              <a:path w="856278" h="898663">
                <a:moveTo>
                  <a:pt x="0" y="0"/>
                </a:moveTo>
                <a:lnTo>
                  <a:pt x="856279" y="0"/>
                </a:lnTo>
                <a:lnTo>
                  <a:pt x="856279" y="898663"/>
                </a:lnTo>
                <a:lnTo>
                  <a:pt x="0" y="898663"/>
                </a:lnTo>
                <a:lnTo>
                  <a:pt x="0" y="0"/>
                </a:lnTo>
                <a:close/>
              </a:path>
            </a:pathLst>
          </a:custGeom>
          <a:blipFill>
            <a:blip r:embed="rId3"/>
            <a:stretch>
              <a:fillRect l="-2624" r="-2624"/>
            </a:stretch>
          </a:blipFill>
        </p:spPr>
      </p:sp>
      <p:sp>
        <p:nvSpPr>
          <p:cNvPr id="4" name="Freeform 4"/>
          <p:cNvSpPr/>
          <p:nvPr/>
        </p:nvSpPr>
        <p:spPr>
          <a:xfrm>
            <a:off x="15146107" y="164302"/>
            <a:ext cx="1191730" cy="871159"/>
          </a:xfrm>
          <a:custGeom>
            <a:avLst/>
            <a:gdLst/>
            <a:ahLst/>
            <a:cxnLst/>
            <a:rect l="l" t="t" r="r" b="b"/>
            <a:pathLst>
              <a:path w="1191730" h="871159">
                <a:moveTo>
                  <a:pt x="0" y="0"/>
                </a:moveTo>
                <a:lnTo>
                  <a:pt x="1191730" y="0"/>
                </a:lnTo>
                <a:lnTo>
                  <a:pt x="1191730" y="871159"/>
                </a:lnTo>
                <a:lnTo>
                  <a:pt x="0" y="871159"/>
                </a:lnTo>
                <a:lnTo>
                  <a:pt x="0" y="0"/>
                </a:lnTo>
                <a:close/>
              </a:path>
            </a:pathLst>
          </a:custGeom>
          <a:blipFill>
            <a:blip r:embed="rId4"/>
            <a:stretch>
              <a:fillRect l="-9961" t="-27783" r="-11953" b="-38992"/>
            </a:stretch>
          </a:blipFill>
        </p:spPr>
      </p:sp>
      <p:sp>
        <p:nvSpPr>
          <p:cNvPr id="5" name="Freeform 5"/>
          <p:cNvSpPr/>
          <p:nvPr/>
        </p:nvSpPr>
        <p:spPr>
          <a:xfrm>
            <a:off x="16080781" y="164302"/>
            <a:ext cx="2015818" cy="898663"/>
          </a:xfrm>
          <a:custGeom>
            <a:avLst/>
            <a:gdLst/>
            <a:ahLst/>
            <a:cxnLst/>
            <a:rect l="l" t="t" r="r" b="b"/>
            <a:pathLst>
              <a:path w="2015818" h="898663">
                <a:moveTo>
                  <a:pt x="0" y="0"/>
                </a:moveTo>
                <a:lnTo>
                  <a:pt x="2015818" y="0"/>
                </a:lnTo>
                <a:lnTo>
                  <a:pt x="2015818" y="898663"/>
                </a:lnTo>
                <a:lnTo>
                  <a:pt x="0" y="898663"/>
                </a:lnTo>
                <a:lnTo>
                  <a:pt x="0" y="0"/>
                </a:lnTo>
                <a:close/>
              </a:path>
            </a:pathLst>
          </a:custGeom>
          <a:blipFill>
            <a:blip r:embed="rId5"/>
            <a:stretch>
              <a:fillRect r="-15165" b="-13289"/>
            </a:stretch>
          </a:blipFill>
        </p:spPr>
      </p:sp>
      <p:sp>
        <p:nvSpPr>
          <p:cNvPr id="6" name="Freeform 6"/>
          <p:cNvSpPr/>
          <p:nvPr/>
        </p:nvSpPr>
        <p:spPr>
          <a:xfrm>
            <a:off x="-4888061" y="965155"/>
            <a:ext cx="11318148" cy="1848701"/>
          </a:xfrm>
          <a:custGeom>
            <a:avLst/>
            <a:gdLst/>
            <a:ahLst/>
            <a:cxnLst/>
            <a:rect l="l" t="t" r="r" b="b"/>
            <a:pathLst>
              <a:path w="11318148" h="1848701">
                <a:moveTo>
                  <a:pt x="0" y="0"/>
                </a:moveTo>
                <a:lnTo>
                  <a:pt x="11318148" y="0"/>
                </a:lnTo>
                <a:lnTo>
                  <a:pt x="11318148" y="1848701"/>
                </a:lnTo>
                <a:lnTo>
                  <a:pt x="0" y="1848701"/>
                </a:lnTo>
                <a:lnTo>
                  <a:pt x="0" y="0"/>
                </a:lnTo>
                <a:close/>
              </a:path>
            </a:pathLst>
          </a:custGeom>
          <a:blipFill>
            <a:blip r:embed="rId6"/>
            <a:stretch>
              <a:fillRect l="-13889" t="-986" b="-986"/>
            </a:stretch>
          </a:blipFill>
        </p:spPr>
      </p:sp>
      <p:grpSp>
        <p:nvGrpSpPr>
          <p:cNvPr id="7" name="Group 7"/>
          <p:cNvGrpSpPr/>
          <p:nvPr/>
        </p:nvGrpSpPr>
        <p:grpSpPr>
          <a:xfrm>
            <a:off x="-3312665" y="1326578"/>
            <a:ext cx="9389622" cy="1157605"/>
            <a:chOff x="0" y="0"/>
            <a:chExt cx="3939507" cy="485684"/>
          </a:xfrm>
        </p:grpSpPr>
        <p:sp>
          <p:nvSpPr>
            <p:cNvPr id="8" name="Freeform 8"/>
            <p:cNvSpPr/>
            <p:nvPr/>
          </p:nvSpPr>
          <p:spPr>
            <a:xfrm>
              <a:off x="0" y="0"/>
              <a:ext cx="3939507" cy="485684"/>
            </a:xfrm>
            <a:custGeom>
              <a:avLst/>
              <a:gdLst/>
              <a:ahLst/>
              <a:cxnLst/>
              <a:rect l="l" t="t" r="r" b="b"/>
              <a:pathLst>
                <a:path w="3939507" h="485684">
                  <a:moveTo>
                    <a:pt x="3736307" y="0"/>
                  </a:moveTo>
                  <a:cubicBezTo>
                    <a:pt x="3848531" y="0"/>
                    <a:pt x="3939507" y="108724"/>
                    <a:pt x="3939507" y="242842"/>
                  </a:cubicBezTo>
                  <a:cubicBezTo>
                    <a:pt x="3939507" y="376960"/>
                    <a:pt x="3848531" y="485684"/>
                    <a:pt x="3736307" y="485684"/>
                  </a:cubicBezTo>
                  <a:lnTo>
                    <a:pt x="203200" y="485684"/>
                  </a:lnTo>
                  <a:cubicBezTo>
                    <a:pt x="90976" y="485684"/>
                    <a:pt x="0" y="376960"/>
                    <a:pt x="0" y="242842"/>
                  </a:cubicBezTo>
                  <a:cubicBezTo>
                    <a:pt x="0" y="108724"/>
                    <a:pt x="90976" y="0"/>
                    <a:pt x="203200" y="0"/>
                  </a:cubicBezTo>
                  <a:close/>
                </a:path>
              </a:pathLst>
            </a:custGeom>
            <a:solidFill>
              <a:srgbClr val="FFFFFF"/>
            </a:solidFill>
          </p:spPr>
        </p:sp>
        <p:sp>
          <p:nvSpPr>
            <p:cNvPr id="9" name="TextBox 9"/>
            <p:cNvSpPr txBox="1"/>
            <p:nvPr/>
          </p:nvSpPr>
          <p:spPr>
            <a:xfrm>
              <a:off x="0" y="-28575"/>
              <a:ext cx="3939507" cy="514259"/>
            </a:xfrm>
            <a:prstGeom prst="rect">
              <a:avLst/>
            </a:prstGeom>
          </p:spPr>
          <p:txBody>
            <a:bodyPr lIns="50800" tIns="50800" rIns="50800" bIns="50800" rtlCol="0" anchor="ctr"/>
            <a:lstStyle/>
            <a:p>
              <a:pPr algn="ctr">
                <a:lnSpc>
                  <a:spcPts val="1885"/>
                </a:lnSpc>
              </a:pPr>
              <a:endParaRPr/>
            </a:p>
          </p:txBody>
        </p:sp>
      </p:grpSp>
      <p:grpSp>
        <p:nvGrpSpPr>
          <p:cNvPr id="10" name="Group 10"/>
          <p:cNvGrpSpPr/>
          <p:nvPr/>
        </p:nvGrpSpPr>
        <p:grpSpPr>
          <a:xfrm>
            <a:off x="7920586" y="3410757"/>
            <a:ext cx="9338714" cy="2867683"/>
            <a:chOff x="0" y="0"/>
            <a:chExt cx="12451619" cy="3823577"/>
          </a:xfrm>
        </p:grpSpPr>
        <p:grpSp>
          <p:nvGrpSpPr>
            <p:cNvPr id="11" name="Group 11"/>
            <p:cNvGrpSpPr/>
            <p:nvPr/>
          </p:nvGrpSpPr>
          <p:grpSpPr>
            <a:xfrm>
              <a:off x="0" y="0"/>
              <a:ext cx="3781642" cy="3770792"/>
              <a:chOff x="0" y="0"/>
              <a:chExt cx="893490" cy="890926"/>
            </a:xfrm>
          </p:grpSpPr>
          <p:sp>
            <p:nvSpPr>
              <p:cNvPr id="12" name="Freeform 12"/>
              <p:cNvSpPr/>
              <p:nvPr/>
            </p:nvSpPr>
            <p:spPr>
              <a:xfrm>
                <a:off x="0" y="0"/>
                <a:ext cx="893490" cy="890926"/>
              </a:xfrm>
              <a:custGeom>
                <a:avLst/>
                <a:gdLst/>
                <a:ahLst/>
                <a:cxnLst/>
                <a:rect l="l" t="t" r="r" b="b"/>
                <a:pathLst>
                  <a:path w="893490" h="890926">
                    <a:moveTo>
                      <a:pt x="155114" y="0"/>
                    </a:moveTo>
                    <a:lnTo>
                      <a:pt x="738375" y="0"/>
                    </a:lnTo>
                    <a:cubicBezTo>
                      <a:pt x="779514" y="0"/>
                      <a:pt x="818968" y="16342"/>
                      <a:pt x="848058" y="45432"/>
                    </a:cubicBezTo>
                    <a:cubicBezTo>
                      <a:pt x="877147" y="74521"/>
                      <a:pt x="893490" y="113975"/>
                      <a:pt x="893490" y="155114"/>
                    </a:cubicBezTo>
                    <a:lnTo>
                      <a:pt x="893490" y="735812"/>
                    </a:lnTo>
                    <a:cubicBezTo>
                      <a:pt x="893490" y="821479"/>
                      <a:pt x="824043" y="890926"/>
                      <a:pt x="738375" y="890926"/>
                    </a:cubicBezTo>
                    <a:lnTo>
                      <a:pt x="155114" y="890926"/>
                    </a:lnTo>
                    <a:cubicBezTo>
                      <a:pt x="69447" y="890926"/>
                      <a:pt x="0" y="821479"/>
                      <a:pt x="0" y="735812"/>
                    </a:cubicBezTo>
                    <a:lnTo>
                      <a:pt x="0" y="155114"/>
                    </a:lnTo>
                    <a:cubicBezTo>
                      <a:pt x="0" y="69447"/>
                      <a:pt x="69447" y="0"/>
                      <a:pt x="155114" y="0"/>
                    </a:cubicBezTo>
                    <a:close/>
                  </a:path>
                </a:pathLst>
              </a:custGeom>
              <a:solidFill>
                <a:srgbClr val="FFFFFF"/>
              </a:solidFill>
            </p:spPr>
          </p:sp>
          <p:sp>
            <p:nvSpPr>
              <p:cNvPr id="13" name="TextBox 13"/>
              <p:cNvSpPr txBox="1"/>
              <p:nvPr/>
            </p:nvSpPr>
            <p:spPr>
              <a:xfrm>
                <a:off x="0" y="-38100"/>
                <a:ext cx="893490" cy="929026"/>
              </a:xfrm>
              <a:prstGeom prst="rect">
                <a:avLst/>
              </a:prstGeom>
            </p:spPr>
            <p:txBody>
              <a:bodyPr lIns="38117" tIns="38117" rIns="38117" bIns="38117" rtlCol="0" anchor="ctr"/>
              <a:lstStyle/>
              <a:p>
                <a:pPr algn="ctr">
                  <a:lnSpc>
                    <a:spcPts val="2659"/>
                  </a:lnSpc>
                  <a:spcBef>
                    <a:spcPct val="0"/>
                  </a:spcBef>
                </a:pPr>
                <a:endParaRPr/>
              </a:p>
            </p:txBody>
          </p:sp>
        </p:grpSp>
        <p:grpSp>
          <p:nvGrpSpPr>
            <p:cNvPr id="14" name="Group 14"/>
            <p:cNvGrpSpPr/>
            <p:nvPr/>
          </p:nvGrpSpPr>
          <p:grpSpPr>
            <a:xfrm>
              <a:off x="4354996" y="52785"/>
              <a:ext cx="3781642" cy="3770792"/>
              <a:chOff x="0" y="0"/>
              <a:chExt cx="893490" cy="890926"/>
            </a:xfrm>
          </p:grpSpPr>
          <p:sp>
            <p:nvSpPr>
              <p:cNvPr id="15" name="Freeform 15"/>
              <p:cNvSpPr/>
              <p:nvPr/>
            </p:nvSpPr>
            <p:spPr>
              <a:xfrm>
                <a:off x="0" y="0"/>
                <a:ext cx="893490" cy="890926"/>
              </a:xfrm>
              <a:custGeom>
                <a:avLst/>
                <a:gdLst/>
                <a:ahLst/>
                <a:cxnLst/>
                <a:rect l="l" t="t" r="r" b="b"/>
                <a:pathLst>
                  <a:path w="893490" h="890926">
                    <a:moveTo>
                      <a:pt x="155114" y="0"/>
                    </a:moveTo>
                    <a:lnTo>
                      <a:pt x="738375" y="0"/>
                    </a:lnTo>
                    <a:cubicBezTo>
                      <a:pt x="779514" y="0"/>
                      <a:pt x="818968" y="16342"/>
                      <a:pt x="848058" y="45432"/>
                    </a:cubicBezTo>
                    <a:cubicBezTo>
                      <a:pt x="877147" y="74521"/>
                      <a:pt x="893490" y="113975"/>
                      <a:pt x="893490" y="155114"/>
                    </a:cubicBezTo>
                    <a:lnTo>
                      <a:pt x="893490" y="735812"/>
                    </a:lnTo>
                    <a:cubicBezTo>
                      <a:pt x="893490" y="821479"/>
                      <a:pt x="824043" y="890926"/>
                      <a:pt x="738375" y="890926"/>
                    </a:cubicBezTo>
                    <a:lnTo>
                      <a:pt x="155114" y="890926"/>
                    </a:lnTo>
                    <a:cubicBezTo>
                      <a:pt x="69447" y="890926"/>
                      <a:pt x="0" y="821479"/>
                      <a:pt x="0" y="735812"/>
                    </a:cubicBezTo>
                    <a:lnTo>
                      <a:pt x="0" y="155114"/>
                    </a:lnTo>
                    <a:cubicBezTo>
                      <a:pt x="0" y="69447"/>
                      <a:pt x="69447" y="0"/>
                      <a:pt x="155114" y="0"/>
                    </a:cubicBezTo>
                    <a:close/>
                  </a:path>
                </a:pathLst>
              </a:custGeom>
              <a:solidFill>
                <a:srgbClr val="FFFFFF"/>
              </a:solidFill>
            </p:spPr>
          </p:sp>
          <p:sp>
            <p:nvSpPr>
              <p:cNvPr id="16" name="TextBox 16"/>
              <p:cNvSpPr txBox="1"/>
              <p:nvPr/>
            </p:nvSpPr>
            <p:spPr>
              <a:xfrm>
                <a:off x="0" y="-38100"/>
                <a:ext cx="893490" cy="929026"/>
              </a:xfrm>
              <a:prstGeom prst="rect">
                <a:avLst/>
              </a:prstGeom>
            </p:spPr>
            <p:txBody>
              <a:bodyPr lIns="38117" tIns="38117" rIns="38117" bIns="38117" rtlCol="0" anchor="ctr"/>
              <a:lstStyle/>
              <a:p>
                <a:pPr algn="ctr">
                  <a:lnSpc>
                    <a:spcPts val="2659"/>
                  </a:lnSpc>
                  <a:spcBef>
                    <a:spcPct val="0"/>
                  </a:spcBef>
                </a:pPr>
                <a:endParaRPr/>
              </a:p>
            </p:txBody>
          </p:sp>
        </p:grpSp>
        <p:grpSp>
          <p:nvGrpSpPr>
            <p:cNvPr id="17" name="Group 17"/>
            <p:cNvGrpSpPr/>
            <p:nvPr/>
          </p:nvGrpSpPr>
          <p:grpSpPr>
            <a:xfrm>
              <a:off x="8669978" y="26392"/>
              <a:ext cx="3781642" cy="3770792"/>
              <a:chOff x="0" y="0"/>
              <a:chExt cx="893490" cy="890926"/>
            </a:xfrm>
          </p:grpSpPr>
          <p:sp>
            <p:nvSpPr>
              <p:cNvPr id="18" name="Freeform 18"/>
              <p:cNvSpPr/>
              <p:nvPr/>
            </p:nvSpPr>
            <p:spPr>
              <a:xfrm>
                <a:off x="0" y="0"/>
                <a:ext cx="893490" cy="890926"/>
              </a:xfrm>
              <a:custGeom>
                <a:avLst/>
                <a:gdLst/>
                <a:ahLst/>
                <a:cxnLst/>
                <a:rect l="l" t="t" r="r" b="b"/>
                <a:pathLst>
                  <a:path w="893490" h="890926">
                    <a:moveTo>
                      <a:pt x="155114" y="0"/>
                    </a:moveTo>
                    <a:lnTo>
                      <a:pt x="738375" y="0"/>
                    </a:lnTo>
                    <a:cubicBezTo>
                      <a:pt x="779514" y="0"/>
                      <a:pt x="818968" y="16342"/>
                      <a:pt x="848058" y="45432"/>
                    </a:cubicBezTo>
                    <a:cubicBezTo>
                      <a:pt x="877147" y="74521"/>
                      <a:pt x="893490" y="113975"/>
                      <a:pt x="893490" y="155114"/>
                    </a:cubicBezTo>
                    <a:lnTo>
                      <a:pt x="893490" y="735812"/>
                    </a:lnTo>
                    <a:cubicBezTo>
                      <a:pt x="893490" y="821479"/>
                      <a:pt x="824043" y="890926"/>
                      <a:pt x="738375" y="890926"/>
                    </a:cubicBezTo>
                    <a:lnTo>
                      <a:pt x="155114" y="890926"/>
                    </a:lnTo>
                    <a:cubicBezTo>
                      <a:pt x="69447" y="890926"/>
                      <a:pt x="0" y="821479"/>
                      <a:pt x="0" y="735812"/>
                    </a:cubicBezTo>
                    <a:lnTo>
                      <a:pt x="0" y="155114"/>
                    </a:lnTo>
                    <a:cubicBezTo>
                      <a:pt x="0" y="69447"/>
                      <a:pt x="69447" y="0"/>
                      <a:pt x="155114" y="0"/>
                    </a:cubicBezTo>
                    <a:close/>
                  </a:path>
                </a:pathLst>
              </a:custGeom>
              <a:solidFill>
                <a:srgbClr val="FFFFFF"/>
              </a:solidFill>
            </p:spPr>
          </p:sp>
          <p:sp>
            <p:nvSpPr>
              <p:cNvPr id="19" name="TextBox 19"/>
              <p:cNvSpPr txBox="1"/>
              <p:nvPr/>
            </p:nvSpPr>
            <p:spPr>
              <a:xfrm>
                <a:off x="0" y="-38100"/>
                <a:ext cx="893490" cy="929026"/>
              </a:xfrm>
              <a:prstGeom prst="rect">
                <a:avLst/>
              </a:prstGeom>
            </p:spPr>
            <p:txBody>
              <a:bodyPr lIns="38117" tIns="38117" rIns="38117" bIns="38117" rtlCol="0" anchor="ctr"/>
              <a:lstStyle/>
              <a:p>
                <a:pPr algn="ctr">
                  <a:lnSpc>
                    <a:spcPts val="2659"/>
                  </a:lnSpc>
                  <a:spcBef>
                    <a:spcPct val="0"/>
                  </a:spcBef>
                </a:pPr>
                <a:endParaRPr/>
              </a:p>
            </p:txBody>
          </p:sp>
        </p:grpSp>
        <p:sp>
          <p:nvSpPr>
            <p:cNvPr id="20" name="Freeform 20"/>
            <p:cNvSpPr/>
            <p:nvPr/>
          </p:nvSpPr>
          <p:spPr>
            <a:xfrm>
              <a:off x="436612" y="527598"/>
              <a:ext cx="2915646" cy="1764860"/>
            </a:xfrm>
            <a:custGeom>
              <a:avLst/>
              <a:gdLst/>
              <a:ahLst/>
              <a:cxnLst/>
              <a:rect l="l" t="t" r="r" b="b"/>
              <a:pathLst>
                <a:path w="2915646" h="1764860">
                  <a:moveTo>
                    <a:pt x="0" y="0"/>
                  </a:moveTo>
                  <a:lnTo>
                    <a:pt x="2915646" y="0"/>
                  </a:lnTo>
                  <a:lnTo>
                    <a:pt x="2915646" y="1764860"/>
                  </a:lnTo>
                  <a:lnTo>
                    <a:pt x="0" y="1764860"/>
                  </a:lnTo>
                  <a:lnTo>
                    <a:pt x="0" y="0"/>
                  </a:lnTo>
                  <a:close/>
                </a:path>
              </a:pathLst>
            </a:custGeom>
            <a:blipFill>
              <a:blip r:embed="rId7"/>
              <a:stretch>
                <a:fillRect/>
              </a:stretch>
            </a:blipFill>
          </p:spPr>
        </p:sp>
        <p:sp>
          <p:nvSpPr>
            <p:cNvPr id="21" name="Freeform 21"/>
            <p:cNvSpPr/>
            <p:nvPr/>
          </p:nvSpPr>
          <p:spPr>
            <a:xfrm>
              <a:off x="4653552" y="527598"/>
              <a:ext cx="3184529" cy="1638931"/>
            </a:xfrm>
            <a:custGeom>
              <a:avLst/>
              <a:gdLst/>
              <a:ahLst/>
              <a:cxnLst/>
              <a:rect l="l" t="t" r="r" b="b"/>
              <a:pathLst>
                <a:path w="3184529" h="1638931">
                  <a:moveTo>
                    <a:pt x="0" y="0"/>
                  </a:moveTo>
                  <a:lnTo>
                    <a:pt x="3184530" y="0"/>
                  </a:lnTo>
                  <a:lnTo>
                    <a:pt x="3184530" y="1638931"/>
                  </a:lnTo>
                  <a:lnTo>
                    <a:pt x="0" y="1638931"/>
                  </a:lnTo>
                  <a:lnTo>
                    <a:pt x="0" y="0"/>
                  </a:lnTo>
                  <a:close/>
                </a:path>
              </a:pathLst>
            </a:custGeom>
            <a:blipFill>
              <a:blip r:embed="rId8"/>
              <a:stretch>
                <a:fillRect/>
              </a:stretch>
            </a:blipFill>
          </p:spPr>
        </p:sp>
        <p:sp>
          <p:nvSpPr>
            <p:cNvPr id="22" name="Freeform 22"/>
            <p:cNvSpPr/>
            <p:nvPr/>
          </p:nvSpPr>
          <p:spPr>
            <a:xfrm>
              <a:off x="8955919" y="336957"/>
              <a:ext cx="3209758" cy="2389185"/>
            </a:xfrm>
            <a:custGeom>
              <a:avLst/>
              <a:gdLst/>
              <a:ahLst/>
              <a:cxnLst/>
              <a:rect l="l" t="t" r="r" b="b"/>
              <a:pathLst>
                <a:path w="3209758" h="2389185">
                  <a:moveTo>
                    <a:pt x="0" y="0"/>
                  </a:moveTo>
                  <a:lnTo>
                    <a:pt x="3209759" y="0"/>
                  </a:lnTo>
                  <a:lnTo>
                    <a:pt x="3209759" y="2389185"/>
                  </a:lnTo>
                  <a:lnTo>
                    <a:pt x="0" y="2389185"/>
                  </a:lnTo>
                  <a:lnTo>
                    <a:pt x="0" y="0"/>
                  </a:lnTo>
                  <a:close/>
                </a:path>
              </a:pathLst>
            </a:custGeom>
            <a:blipFill>
              <a:blip r:embed="rId9"/>
              <a:stretch>
                <a:fillRect/>
              </a:stretch>
            </a:blipFill>
          </p:spPr>
        </p:sp>
        <p:sp>
          <p:nvSpPr>
            <p:cNvPr id="23" name="TextBox 23"/>
            <p:cNvSpPr txBox="1"/>
            <p:nvPr/>
          </p:nvSpPr>
          <p:spPr>
            <a:xfrm>
              <a:off x="8779768" y="2919739"/>
              <a:ext cx="3565674" cy="468452"/>
            </a:xfrm>
            <a:prstGeom prst="rect">
              <a:avLst/>
            </a:prstGeom>
          </p:spPr>
          <p:txBody>
            <a:bodyPr lIns="0" tIns="0" rIns="0" bIns="0" rtlCol="0" anchor="t">
              <a:spAutoFit/>
            </a:bodyPr>
            <a:lstStyle/>
            <a:p>
              <a:pPr algn="ctr">
                <a:lnSpc>
                  <a:spcPts val="2738"/>
                </a:lnSpc>
              </a:pPr>
              <a:r>
                <a:rPr lang="en-US" sz="2340">
                  <a:solidFill>
                    <a:srgbClr val="323232"/>
                  </a:solidFill>
                  <a:latin typeface="Sniglet"/>
                  <a:ea typeface="Sniglet"/>
                  <a:cs typeface="Sniglet"/>
                  <a:sym typeface="Sniglet"/>
                </a:rPr>
                <a:t>KNN</a:t>
              </a:r>
            </a:p>
          </p:txBody>
        </p:sp>
        <p:sp>
          <p:nvSpPr>
            <p:cNvPr id="24" name="TextBox 24"/>
            <p:cNvSpPr txBox="1"/>
            <p:nvPr/>
          </p:nvSpPr>
          <p:spPr>
            <a:xfrm>
              <a:off x="4706131" y="2949135"/>
              <a:ext cx="3086600" cy="468452"/>
            </a:xfrm>
            <a:prstGeom prst="rect">
              <a:avLst/>
            </a:prstGeom>
          </p:spPr>
          <p:txBody>
            <a:bodyPr lIns="0" tIns="0" rIns="0" bIns="0" rtlCol="0" anchor="t">
              <a:spAutoFit/>
            </a:bodyPr>
            <a:lstStyle/>
            <a:p>
              <a:pPr algn="ctr">
                <a:lnSpc>
                  <a:spcPts val="2738"/>
                </a:lnSpc>
              </a:pPr>
              <a:r>
                <a:rPr lang="en-US" sz="2340">
                  <a:solidFill>
                    <a:srgbClr val="323232"/>
                  </a:solidFill>
                  <a:latin typeface="Sniglet"/>
                  <a:ea typeface="Sniglet"/>
                  <a:cs typeface="Sniglet"/>
                  <a:sym typeface="Sniglet"/>
                </a:rPr>
                <a:t>Random Forest</a:t>
              </a:r>
            </a:p>
          </p:txBody>
        </p:sp>
        <p:sp>
          <p:nvSpPr>
            <p:cNvPr id="25" name="TextBox 25"/>
            <p:cNvSpPr txBox="1"/>
            <p:nvPr/>
          </p:nvSpPr>
          <p:spPr>
            <a:xfrm>
              <a:off x="175521" y="2949135"/>
              <a:ext cx="3430599" cy="468452"/>
            </a:xfrm>
            <a:prstGeom prst="rect">
              <a:avLst/>
            </a:prstGeom>
          </p:spPr>
          <p:txBody>
            <a:bodyPr lIns="0" tIns="0" rIns="0" bIns="0" rtlCol="0" anchor="t">
              <a:spAutoFit/>
            </a:bodyPr>
            <a:lstStyle/>
            <a:p>
              <a:pPr algn="ctr">
                <a:lnSpc>
                  <a:spcPts val="2738"/>
                </a:lnSpc>
              </a:pPr>
              <a:r>
                <a:rPr lang="en-US" sz="2340">
                  <a:solidFill>
                    <a:srgbClr val="323232"/>
                  </a:solidFill>
                  <a:latin typeface="Sniglet"/>
                  <a:ea typeface="Sniglet"/>
                  <a:cs typeface="Sniglet"/>
                  <a:sym typeface="Sniglet"/>
                </a:rPr>
                <a:t>Hồi quy logistic</a:t>
              </a:r>
            </a:p>
          </p:txBody>
        </p:sp>
      </p:grpSp>
      <p:grpSp>
        <p:nvGrpSpPr>
          <p:cNvPr id="26" name="Group 26"/>
          <p:cNvGrpSpPr/>
          <p:nvPr/>
        </p:nvGrpSpPr>
        <p:grpSpPr>
          <a:xfrm>
            <a:off x="7920586" y="6749300"/>
            <a:ext cx="9338714" cy="2867683"/>
            <a:chOff x="0" y="0"/>
            <a:chExt cx="12451619" cy="3823577"/>
          </a:xfrm>
        </p:grpSpPr>
        <p:grpSp>
          <p:nvGrpSpPr>
            <p:cNvPr id="27" name="Group 27"/>
            <p:cNvGrpSpPr/>
            <p:nvPr/>
          </p:nvGrpSpPr>
          <p:grpSpPr>
            <a:xfrm>
              <a:off x="0" y="0"/>
              <a:ext cx="3781642" cy="3770792"/>
              <a:chOff x="0" y="0"/>
              <a:chExt cx="893490" cy="890926"/>
            </a:xfrm>
          </p:grpSpPr>
          <p:sp>
            <p:nvSpPr>
              <p:cNvPr id="28" name="Freeform 28"/>
              <p:cNvSpPr/>
              <p:nvPr/>
            </p:nvSpPr>
            <p:spPr>
              <a:xfrm>
                <a:off x="0" y="0"/>
                <a:ext cx="893490" cy="890926"/>
              </a:xfrm>
              <a:custGeom>
                <a:avLst/>
                <a:gdLst/>
                <a:ahLst/>
                <a:cxnLst/>
                <a:rect l="l" t="t" r="r" b="b"/>
                <a:pathLst>
                  <a:path w="893490" h="890926">
                    <a:moveTo>
                      <a:pt x="155114" y="0"/>
                    </a:moveTo>
                    <a:lnTo>
                      <a:pt x="738375" y="0"/>
                    </a:lnTo>
                    <a:cubicBezTo>
                      <a:pt x="779514" y="0"/>
                      <a:pt x="818968" y="16342"/>
                      <a:pt x="848058" y="45432"/>
                    </a:cubicBezTo>
                    <a:cubicBezTo>
                      <a:pt x="877147" y="74521"/>
                      <a:pt x="893490" y="113975"/>
                      <a:pt x="893490" y="155114"/>
                    </a:cubicBezTo>
                    <a:lnTo>
                      <a:pt x="893490" y="735812"/>
                    </a:lnTo>
                    <a:cubicBezTo>
                      <a:pt x="893490" y="821479"/>
                      <a:pt x="824043" y="890926"/>
                      <a:pt x="738375" y="890926"/>
                    </a:cubicBezTo>
                    <a:lnTo>
                      <a:pt x="155114" y="890926"/>
                    </a:lnTo>
                    <a:cubicBezTo>
                      <a:pt x="69447" y="890926"/>
                      <a:pt x="0" y="821479"/>
                      <a:pt x="0" y="735812"/>
                    </a:cubicBezTo>
                    <a:lnTo>
                      <a:pt x="0" y="155114"/>
                    </a:lnTo>
                    <a:cubicBezTo>
                      <a:pt x="0" y="69447"/>
                      <a:pt x="69447" y="0"/>
                      <a:pt x="155114" y="0"/>
                    </a:cubicBezTo>
                    <a:close/>
                  </a:path>
                </a:pathLst>
              </a:custGeom>
              <a:solidFill>
                <a:srgbClr val="FFFFFF"/>
              </a:solidFill>
            </p:spPr>
          </p:sp>
          <p:sp>
            <p:nvSpPr>
              <p:cNvPr id="29" name="TextBox 29"/>
              <p:cNvSpPr txBox="1"/>
              <p:nvPr/>
            </p:nvSpPr>
            <p:spPr>
              <a:xfrm>
                <a:off x="0" y="-38100"/>
                <a:ext cx="893490" cy="929026"/>
              </a:xfrm>
              <a:prstGeom prst="rect">
                <a:avLst/>
              </a:prstGeom>
            </p:spPr>
            <p:txBody>
              <a:bodyPr lIns="38117" tIns="38117" rIns="38117" bIns="38117" rtlCol="0" anchor="ctr"/>
              <a:lstStyle/>
              <a:p>
                <a:pPr algn="ctr">
                  <a:lnSpc>
                    <a:spcPts val="2660"/>
                  </a:lnSpc>
                  <a:spcBef>
                    <a:spcPct val="0"/>
                  </a:spcBef>
                </a:pPr>
                <a:endParaRPr/>
              </a:p>
            </p:txBody>
          </p:sp>
        </p:grpSp>
        <p:grpSp>
          <p:nvGrpSpPr>
            <p:cNvPr id="30" name="Group 30"/>
            <p:cNvGrpSpPr/>
            <p:nvPr/>
          </p:nvGrpSpPr>
          <p:grpSpPr>
            <a:xfrm>
              <a:off x="4354996" y="52785"/>
              <a:ext cx="3781642" cy="3770792"/>
              <a:chOff x="0" y="0"/>
              <a:chExt cx="893490" cy="890926"/>
            </a:xfrm>
          </p:grpSpPr>
          <p:sp>
            <p:nvSpPr>
              <p:cNvPr id="31" name="Freeform 31"/>
              <p:cNvSpPr/>
              <p:nvPr/>
            </p:nvSpPr>
            <p:spPr>
              <a:xfrm>
                <a:off x="0" y="0"/>
                <a:ext cx="893490" cy="890926"/>
              </a:xfrm>
              <a:custGeom>
                <a:avLst/>
                <a:gdLst/>
                <a:ahLst/>
                <a:cxnLst/>
                <a:rect l="l" t="t" r="r" b="b"/>
                <a:pathLst>
                  <a:path w="893490" h="890926">
                    <a:moveTo>
                      <a:pt x="155114" y="0"/>
                    </a:moveTo>
                    <a:lnTo>
                      <a:pt x="738375" y="0"/>
                    </a:lnTo>
                    <a:cubicBezTo>
                      <a:pt x="779514" y="0"/>
                      <a:pt x="818968" y="16342"/>
                      <a:pt x="848058" y="45432"/>
                    </a:cubicBezTo>
                    <a:cubicBezTo>
                      <a:pt x="877147" y="74521"/>
                      <a:pt x="893490" y="113975"/>
                      <a:pt x="893490" y="155114"/>
                    </a:cubicBezTo>
                    <a:lnTo>
                      <a:pt x="893490" y="735812"/>
                    </a:lnTo>
                    <a:cubicBezTo>
                      <a:pt x="893490" y="821479"/>
                      <a:pt x="824043" y="890926"/>
                      <a:pt x="738375" y="890926"/>
                    </a:cubicBezTo>
                    <a:lnTo>
                      <a:pt x="155114" y="890926"/>
                    </a:lnTo>
                    <a:cubicBezTo>
                      <a:pt x="69447" y="890926"/>
                      <a:pt x="0" y="821479"/>
                      <a:pt x="0" y="735812"/>
                    </a:cubicBezTo>
                    <a:lnTo>
                      <a:pt x="0" y="155114"/>
                    </a:lnTo>
                    <a:cubicBezTo>
                      <a:pt x="0" y="69447"/>
                      <a:pt x="69447" y="0"/>
                      <a:pt x="155114" y="0"/>
                    </a:cubicBezTo>
                    <a:close/>
                  </a:path>
                </a:pathLst>
              </a:custGeom>
              <a:solidFill>
                <a:srgbClr val="FFFFFF"/>
              </a:solidFill>
            </p:spPr>
          </p:sp>
          <p:sp>
            <p:nvSpPr>
              <p:cNvPr id="32" name="TextBox 32"/>
              <p:cNvSpPr txBox="1"/>
              <p:nvPr/>
            </p:nvSpPr>
            <p:spPr>
              <a:xfrm>
                <a:off x="0" y="-38100"/>
                <a:ext cx="893490" cy="929026"/>
              </a:xfrm>
              <a:prstGeom prst="rect">
                <a:avLst/>
              </a:prstGeom>
            </p:spPr>
            <p:txBody>
              <a:bodyPr lIns="38117" tIns="38117" rIns="38117" bIns="38117" rtlCol="0" anchor="ctr"/>
              <a:lstStyle/>
              <a:p>
                <a:pPr algn="ctr">
                  <a:lnSpc>
                    <a:spcPts val="2660"/>
                  </a:lnSpc>
                  <a:spcBef>
                    <a:spcPct val="0"/>
                  </a:spcBef>
                </a:pPr>
                <a:endParaRPr/>
              </a:p>
            </p:txBody>
          </p:sp>
        </p:grpSp>
        <p:sp>
          <p:nvSpPr>
            <p:cNvPr id="33" name="Freeform 33"/>
            <p:cNvSpPr/>
            <p:nvPr/>
          </p:nvSpPr>
          <p:spPr>
            <a:xfrm>
              <a:off x="325934" y="213766"/>
              <a:ext cx="3129773" cy="2582782"/>
            </a:xfrm>
            <a:custGeom>
              <a:avLst/>
              <a:gdLst/>
              <a:ahLst/>
              <a:cxnLst/>
              <a:rect l="l" t="t" r="r" b="b"/>
              <a:pathLst>
                <a:path w="3129773" h="2582782">
                  <a:moveTo>
                    <a:pt x="0" y="0"/>
                  </a:moveTo>
                  <a:lnTo>
                    <a:pt x="3129773" y="0"/>
                  </a:lnTo>
                  <a:lnTo>
                    <a:pt x="3129773" y="2582782"/>
                  </a:lnTo>
                  <a:lnTo>
                    <a:pt x="0" y="2582782"/>
                  </a:lnTo>
                  <a:lnTo>
                    <a:pt x="0" y="0"/>
                  </a:lnTo>
                  <a:close/>
                </a:path>
              </a:pathLst>
            </a:custGeom>
            <a:blipFill>
              <a:blip r:embed="rId10"/>
              <a:stretch>
                <a:fillRect l="-4276" r="-4276"/>
              </a:stretch>
            </a:blipFill>
          </p:spPr>
        </p:sp>
        <p:sp>
          <p:nvSpPr>
            <p:cNvPr id="34" name="Freeform 34"/>
            <p:cNvSpPr/>
            <p:nvPr/>
          </p:nvSpPr>
          <p:spPr>
            <a:xfrm>
              <a:off x="4684144" y="310565"/>
              <a:ext cx="3153937" cy="1949903"/>
            </a:xfrm>
            <a:custGeom>
              <a:avLst/>
              <a:gdLst/>
              <a:ahLst/>
              <a:cxnLst/>
              <a:rect l="l" t="t" r="r" b="b"/>
              <a:pathLst>
                <a:path w="3153937" h="1949903">
                  <a:moveTo>
                    <a:pt x="0" y="0"/>
                  </a:moveTo>
                  <a:lnTo>
                    <a:pt x="3153938" y="0"/>
                  </a:lnTo>
                  <a:lnTo>
                    <a:pt x="3153938" y="1949903"/>
                  </a:lnTo>
                  <a:lnTo>
                    <a:pt x="0" y="1949903"/>
                  </a:lnTo>
                  <a:lnTo>
                    <a:pt x="0" y="0"/>
                  </a:lnTo>
                  <a:close/>
                </a:path>
              </a:pathLst>
            </a:custGeom>
            <a:blipFill>
              <a:blip r:embed="rId11"/>
              <a:stretch>
                <a:fillRect t="-3734" b="-3734"/>
              </a:stretch>
            </a:blipFill>
          </p:spPr>
        </p:sp>
        <p:grpSp>
          <p:nvGrpSpPr>
            <p:cNvPr id="35" name="Group 35"/>
            <p:cNvGrpSpPr/>
            <p:nvPr/>
          </p:nvGrpSpPr>
          <p:grpSpPr>
            <a:xfrm>
              <a:off x="8669978" y="52785"/>
              <a:ext cx="3781642" cy="3770792"/>
              <a:chOff x="0" y="0"/>
              <a:chExt cx="893490" cy="890926"/>
            </a:xfrm>
          </p:grpSpPr>
          <p:sp>
            <p:nvSpPr>
              <p:cNvPr id="36" name="Freeform 36"/>
              <p:cNvSpPr/>
              <p:nvPr/>
            </p:nvSpPr>
            <p:spPr>
              <a:xfrm>
                <a:off x="0" y="0"/>
                <a:ext cx="893490" cy="890926"/>
              </a:xfrm>
              <a:custGeom>
                <a:avLst/>
                <a:gdLst/>
                <a:ahLst/>
                <a:cxnLst/>
                <a:rect l="l" t="t" r="r" b="b"/>
                <a:pathLst>
                  <a:path w="893490" h="890926">
                    <a:moveTo>
                      <a:pt x="155114" y="0"/>
                    </a:moveTo>
                    <a:lnTo>
                      <a:pt x="738375" y="0"/>
                    </a:lnTo>
                    <a:cubicBezTo>
                      <a:pt x="779514" y="0"/>
                      <a:pt x="818968" y="16342"/>
                      <a:pt x="848058" y="45432"/>
                    </a:cubicBezTo>
                    <a:cubicBezTo>
                      <a:pt x="877147" y="74521"/>
                      <a:pt x="893490" y="113975"/>
                      <a:pt x="893490" y="155114"/>
                    </a:cubicBezTo>
                    <a:lnTo>
                      <a:pt x="893490" y="735812"/>
                    </a:lnTo>
                    <a:cubicBezTo>
                      <a:pt x="893490" y="821479"/>
                      <a:pt x="824043" y="890926"/>
                      <a:pt x="738375" y="890926"/>
                    </a:cubicBezTo>
                    <a:lnTo>
                      <a:pt x="155114" y="890926"/>
                    </a:lnTo>
                    <a:cubicBezTo>
                      <a:pt x="69447" y="890926"/>
                      <a:pt x="0" y="821479"/>
                      <a:pt x="0" y="735812"/>
                    </a:cubicBezTo>
                    <a:lnTo>
                      <a:pt x="0" y="155114"/>
                    </a:lnTo>
                    <a:cubicBezTo>
                      <a:pt x="0" y="69447"/>
                      <a:pt x="69447" y="0"/>
                      <a:pt x="155114" y="0"/>
                    </a:cubicBezTo>
                    <a:close/>
                  </a:path>
                </a:pathLst>
              </a:custGeom>
              <a:solidFill>
                <a:srgbClr val="FFFFFF"/>
              </a:solidFill>
            </p:spPr>
          </p:sp>
          <p:sp>
            <p:nvSpPr>
              <p:cNvPr id="37" name="TextBox 37"/>
              <p:cNvSpPr txBox="1"/>
              <p:nvPr/>
            </p:nvSpPr>
            <p:spPr>
              <a:xfrm>
                <a:off x="0" y="-38100"/>
                <a:ext cx="893490" cy="929026"/>
              </a:xfrm>
              <a:prstGeom prst="rect">
                <a:avLst/>
              </a:prstGeom>
            </p:spPr>
            <p:txBody>
              <a:bodyPr lIns="38117" tIns="38117" rIns="38117" bIns="38117" rtlCol="0" anchor="ctr"/>
              <a:lstStyle/>
              <a:p>
                <a:pPr algn="ctr">
                  <a:lnSpc>
                    <a:spcPts val="2660"/>
                  </a:lnSpc>
                  <a:spcBef>
                    <a:spcPct val="0"/>
                  </a:spcBef>
                </a:pPr>
                <a:endParaRPr/>
              </a:p>
            </p:txBody>
          </p:sp>
        </p:grpSp>
        <p:sp>
          <p:nvSpPr>
            <p:cNvPr id="38" name="TextBox 38"/>
            <p:cNvSpPr txBox="1"/>
            <p:nvPr/>
          </p:nvSpPr>
          <p:spPr>
            <a:xfrm>
              <a:off x="215968" y="2893347"/>
              <a:ext cx="3565674" cy="468452"/>
            </a:xfrm>
            <a:prstGeom prst="rect">
              <a:avLst/>
            </a:prstGeom>
          </p:spPr>
          <p:txBody>
            <a:bodyPr lIns="0" tIns="0" rIns="0" bIns="0" rtlCol="0" anchor="t">
              <a:spAutoFit/>
            </a:bodyPr>
            <a:lstStyle/>
            <a:p>
              <a:pPr algn="ctr">
                <a:lnSpc>
                  <a:spcPts val="2738"/>
                </a:lnSpc>
              </a:pPr>
              <a:r>
                <a:rPr lang="en-US" sz="2340">
                  <a:solidFill>
                    <a:srgbClr val="323232"/>
                  </a:solidFill>
                  <a:latin typeface="Sniglet"/>
                  <a:ea typeface="Sniglet"/>
                  <a:cs typeface="Sniglet"/>
                  <a:sym typeface="Sniglet"/>
                </a:rPr>
                <a:t>Naïve Bayes </a:t>
              </a:r>
            </a:p>
          </p:txBody>
        </p:sp>
        <p:sp>
          <p:nvSpPr>
            <p:cNvPr id="39" name="TextBox 39"/>
            <p:cNvSpPr txBox="1"/>
            <p:nvPr/>
          </p:nvSpPr>
          <p:spPr>
            <a:xfrm>
              <a:off x="4422965" y="2893347"/>
              <a:ext cx="3565674" cy="468452"/>
            </a:xfrm>
            <a:prstGeom prst="rect">
              <a:avLst/>
            </a:prstGeom>
          </p:spPr>
          <p:txBody>
            <a:bodyPr lIns="0" tIns="0" rIns="0" bIns="0" rtlCol="0" anchor="t">
              <a:spAutoFit/>
            </a:bodyPr>
            <a:lstStyle/>
            <a:p>
              <a:pPr algn="ctr">
                <a:lnSpc>
                  <a:spcPts val="2738"/>
                </a:lnSpc>
              </a:pPr>
              <a:r>
                <a:rPr lang="en-US" sz="2340">
                  <a:solidFill>
                    <a:srgbClr val="323232"/>
                  </a:solidFill>
                  <a:latin typeface="Sniglet"/>
                  <a:ea typeface="Sniglet"/>
                  <a:cs typeface="Sniglet"/>
                  <a:sym typeface="Sniglet"/>
                </a:rPr>
                <a:t>XGBoost</a:t>
              </a:r>
            </a:p>
          </p:txBody>
        </p:sp>
        <p:sp>
          <p:nvSpPr>
            <p:cNvPr id="40" name="TextBox 40"/>
            <p:cNvSpPr txBox="1"/>
            <p:nvPr/>
          </p:nvSpPr>
          <p:spPr>
            <a:xfrm>
              <a:off x="8779768" y="2946132"/>
              <a:ext cx="3565674" cy="468452"/>
            </a:xfrm>
            <a:prstGeom prst="rect">
              <a:avLst/>
            </a:prstGeom>
          </p:spPr>
          <p:txBody>
            <a:bodyPr lIns="0" tIns="0" rIns="0" bIns="0" rtlCol="0" anchor="t">
              <a:spAutoFit/>
            </a:bodyPr>
            <a:lstStyle/>
            <a:p>
              <a:pPr algn="ctr">
                <a:lnSpc>
                  <a:spcPts val="2738"/>
                </a:lnSpc>
              </a:pPr>
              <a:r>
                <a:rPr lang="en-US" sz="2340">
                  <a:solidFill>
                    <a:srgbClr val="323232"/>
                  </a:solidFill>
                  <a:latin typeface="Sniglet"/>
                  <a:ea typeface="Sniglet"/>
                  <a:cs typeface="Sniglet"/>
                  <a:sym typeface="Sniglet"/>
                </a:rPr>
                <a:t>FNN</a:t>
              </a:r>
            </a:p>
          </p:txBody>
        </p:sp>
      </p:grpSp>
      <p:grpSp>
        <p:nvGrpSpPr>
          <p:cNvPr id="41" name="Group 41"/>
          <p:cNvGrpSpPr/>
          <p:nvPr/>
        </p:nvGrpSpPr>
        <p:grpSpPr>
          <a:xfrm>
            <a:off x="771013" y="5093507"/>
            <a:ext cx="6273805" cy="2948192"/>
            <a:chOff x="0" y="0"/>
            <a:chExt cx="8365073" cy="3930923"/>
          </a:xfrm>
        </p:grpSpPr>
        <p:grpSp>
          <p:nvGrpSpPr>
            <p:cNvPr id="42" name="Group 42"/>
            <p:cNvGrpSpPr/>
            <p:nvPr/>
          </p:nvGrpSpPr>
          <p:grpSpPr>
            <a:xfrm>
              <a:off x="0" y="0"/>
              <a:ext cx="3887811" cy="3876657"/>
              <a:chOff x="0" y="0"/>
              <a:chExt cx="893490" cy="890926"/>
            </a:xfrm>
          </p:grpSpPr>
          <p:sp>
            <p:nvSpPr>
              <p:cNvPr id="43" name="Freeform 43"/>
              <p:cNvSpPr/>
              <p:nvPr/>
            </p:nvSpPr>
            <p:spPr>
              <a:xfrm>
                <a:off x="0" y="0"/>
                <a:ext cx="893490" cy="890926"/>
              </a:xfrm>
              <a:custGeom>
                <a:avLst/>
                <a:gdLst/>
                <a:ahLst/>
                <a:cxnLst/>
                <a:rect l="l" t="t" r="r" b="b"/>
                <a:pathLst>
                  <a:path w="893490" h="890926">
                    <a:moveTo>
                      <a:pt x="90015" y="0"/>
                    </a:moveTo>
                    <a:lnTo>
                      <a:pt x="803474" y="0"/>
                    </a:lnTo>
                    <a:cubicBezTo>
                      <a:pt x="827348" y="0"/>
                      <a:pt x="850243" y="9484"/>
                      <a:pt x="867125" y="26365"/>
                    </a:cubicBezTo>
                    <a:cubicBezTo>
                      <a:pt x="884006" y="43246"/>
                      <a:pt x="893490" y="66142"/>
                      <a:pt x="893490" y="90015"/>
                    </a:cubicBezTo>
                    <a:lnTo>
                      <a:pt x="893490" y="800911"/>
                    </a:lnTo>
                    <a:cubicBezTo>
                      <a:pt x="893490" y="824784"/>
                      <a:pt x="884006" y="847680"/>
                      <a:pt x="867125" y="864561"/>
                    </a:cubicBezTo>
                    <a:cubicBezTo>
                      <a:pt x="850243" y="881442"/>
                      <a:pt x="827348" y="890926"/>
                      <a:pt x="803474" y="890926"/>
                    </a:cubicBezTo>
                    <a:lnTo>
                      <a:pt x="90015" y="890926"/>
                    </a:lnTo>
                    <a:cubicBezTo>
                      <a:pt x="66142" y="890926"/>
                      <a:pt x="43246" y="881442"/>
                      <a:pt x="26365" y="864561"/>
                    </a:cubicBezTo>
                    <a:cubicBezTo>
                      <a:pt x="9484" y="847680"/>
                      <a:pt x="0" y="824784"/>
                      <a:pt x="0" y="800911"/>
                    </a:cubicBezTo>
                    <a:lnTo>
                      <a:pt x="0" y="90015"/>
                    </a:lnTo>
                    <a:cubicBezTo>
                      <a:pt x="0" y="66142"/>
                      <a:pt x="9484" y="43246"/>
                      <a:pt x="26365" y="26365"/>
                    </a:cubicBezTo>
                    <a:cubicBezTo>
                      <a:pt x="43246" y="9484"/>
                      <a:pt x="66142" y="0"/>
                      <a:pt x="90015" y="0"/>
                    </a:cubicBezTo>
                    <a:close/>
                  </a:path>
                </a:pathLst>
              </a:custGeom>
              <a:solidFill>
                <a:srgbClr val="FFFFFF"/>
              </a:solidFill>
            </p:spPr>
          </p:sp>
          <p:sp>
            <p:nvSpPr>
              <p:cNvPr id="44" name="TextBox 44"/>
              <p:cNvSpPr txBox="1"/>
              <p:nvPr/>
            </p:nvSpPr>
            <p:spPr>
              <a:xfrm>
                <a:off x="0" y="-38100"/>
                <a:ext cx="893490" cy="929026"/>
              </a:xfrm>
              <a:prstGeom prst="rect">
                <a:avLst/>
              </a:prstGeom>
            </p:spPr>
            <p:txBody>
              <a:bodyPr lIns="65683" tIns="65683" rIns="65683" bIns="65683" rtlCol="0" anchor="ctr"/>
              <a:lstStyle/>
              <a:p>
                <a:pPr algn="ctr">
                  <a:lnSpc>
                    <a:spcPts val="2659"/>
                  </a:lnSpc>
                  <a:spcBef>
                    <a:spcPct val="0"/>
                  </a:spcBef>
                </a:pPr>
                <a:endParaRPr/>
              </a:p>
            </p:txBody>
          </p:sp>
        </p:grpSp>
        <p:grpSp>
          <p:nvGrpSpPr>
            <p:cNvPr id="45" name="Group 45"/>
            <p:cNvGrpSpPr/>
            <p:nvPr/>
          </p:nvGrpSpPr>
          <p:grpSpPr>
            <a:xfrm>
              <a:off x="4477262" y="54267"/>
              <a:ext cx="3887811" cy="3876657"/>
              <a:chOff x="0" y="0"/>
              <a:chExt cx="893490" cy="890926"/>
            </a:xfrm>
          </p:grpSpPr>
          <p:sp>
            <p:nvSpPr>
              <p:cNvPr id="46" name="Freeform 46"/>
              <p:cNvSpPr/>
              <p:nvPr/>
            </p:nvSpPr>
            <p:spPr>
              <a:xfrm>
                <a:off x="0" y="0"/>
                <a:ext cx="893490" cy="890926"/>
              </a:xfrm>
              <a:custGeom>
                <a:avLst/>
                <a:gdLst/>
                <a:ahLst/>
                <a:cxnLst/>
                <a:rect l="l" t="t" r="r" b="b"/>
                <a:pathLst>
                  <a:path w="893490" h="890926">
                    <a:moveTo>
                      <a:pt x="90015" y="0"/>
                    </a:moveTo>
                    <a:lnTo>
                      <a:pt x="803474" y="0"/>
                    </a:lnTo>
                    <a:cubicBezTo>
                      <a:pt x="827348" y="0"/>
                      <a:pt x="850243" y="9484"/>
                      <a:pt x="867125" y="26365"/>
                    </a:cubicBezTo>
                    <a:cubicBezTo>
                      <a:pt x="884006" y="43246"/>
                      <a:pt x="893490" y="66142"/>
                      <a:pt x="893490" y="90015"/>
                    </a:cubicBezTo>
                    <a:lnTo>
                      <a:pt x="893490" y="800911"/>
                    </a:lnTo>
                    <a:cubicBezTo>
                      <a:pt x="893490" y="824784"/>
                      <a:pt x="884006" y="847680"/>
                      <a:pt x="867125" y="864561"/>
                    </a:cubicBezTo>
                    <a:cubicBezTo>
                      <a:pt x="850243" y="881442"/>
                      <a:pt x="827348" y="890926"/>
                      <a:pt x="803474" y="890926"/>
                    </a:cubicBezTo>
                    <a:lnTo>
                      <a:pt x="90015" y="890926"/>
                    </a:lnTo>
                    <a:cubicBezTo>
                      <a:pt x="66142" y="890926"/>
                      <a:pt x="43246" y="881442"/>
                      <a:pt x="26365" y="864561"/>
                    </a:cubicBezTo>
                    <a:cubicBezTo>
                      <a:pt x="9484" y="847680"/>
                      <a:pt x="0" y="824784"/>
                      <a:pt x="0" y="800911"/>
                    </a:cubicBezTo>
                    <a:lnTo>
                      <a:pt x="0" y="90015"/>
                    </a:lnTo>
                    <a:cubicBezTo>
                      <a:pt x="0" y="66142"/>
                      <a:pt x="9484" y="43246"/>
                      <a:pt x="26365" y="26365"/>
                    </a:cubicBezTo>
                    <a:cubicBezTo>
                      <a:pt x="43246" y="9484"/>
                      <a:pt x="66142" y="0"/>
                      <a:pt x="90015" y="0"/>
                    </a:cubicBezTo>
                    <a:close/>
                  </a:path>
                </a:pathLst>
              </a:custGeom>
              <a:solidFill>
                <a:srgbClr val="FFFFFF"/>
              </a:solidFill>
            </p:spPr>
          </p:sp>
          <p:sp>
            <p:nvSpPr>
              <p:cNvPr id="47" name="TextBox 47"/>
              <p:cNvSpPr txBox="1"/>
              <p:nvPr/>
            </p:nvSpPr>
            <p:spPr>
              <a:xfrm>
                <a:off x="0" y="-38100"/>
                <a:ext cx="893490" cy="929026"/>
              </a:xfrm>
              <a:prstGeom prst="rect">
                <a:avLst/>
              </a:prstGeom>
            </p:spPr>
            <p:txBody>
              <a:bodyPr lIns="65683" tIns="65683" rIns="65683" bIns="65683" rtlCol="0" anchor="ctr"/>
              <a:lstStyle/>
              <a:p>
                <a:pPr algn="ctr">
                  <a:lnSpc>
                    <a:spcPts val="2659"/>
                  </a:lnSpc>
                  <a:spcBef>
                    <a:spcPct val="0"/>
                  </a:spcBef>
                </a:pPr>
                <a:endParaRPr/>
              </a:p>
            </p:txBody>
          </p:sp>
        </p:grpSp>
        <p:sp>
          <p:nvSpPr>
            <p:cNvPr id="48" name="Freeform 48"/>
            <p:cNvSpPr/>
            <p:nvPr/>
          </p:nvSpPr>
          <p:spPr>
            <a:xfrm>
              <a:off x="985790" y="542410"/>
              <a:ext cx="1923662" cy="2327685"/>
            </a:xfrm>
            <a:custGeom>
              <a:avLst/>
              <a:gdLst/>
              <a:ahLst/>
              <a:cxnLst/>
              <a:rect l="l" t="t" r="r" b="b"/>
              <a:pathLst>
                <a:path w="1923662" h="2327685">
                  <a:moveTo>
                    <a:pt x="0" y="0"/>
                  </a:moveTo>
                  <a:lnTo>
                    <a:pt x="1923662" y="0"/>
                  </a:lnTo>
                  <a:lnTo>
                    <a:pt x="1923662" y="2327684"/>
                  </a:lnTo>
                  <a:lnTo>
                    <a:pt x="0" y="2327684"/>
                  </a:lnTo>
                  <a:lnTo>
                    <a:pt x="0" y="0"/>
                  </a:lnTo>
                  <a:close/>
                </a:path>
              </a:pathLst>
            </a:custGeom>
            <a:blipFill>
              <a:blip r:embed="rId12"/>
              <a:stretch>
                <a:fillRect l="-156821" r="-162291" b="-8288"/>
              </a:stretch>
            </a:blipFill>
          </p:spPr>
        </p:sp>
        <p:sp>
          <p:nvSpPr>
            <p:cNvPr id="49" name="Freeform 49"/>
            <p:cNvSpPr/>
            <p:nvPr/>
          </p:nvSpPr>
          <p:spPr>
            <a:xfrm>
              <a:off x="5621201" y="589694"/>
              <a:ext cx="1821965" cy="2233116"/>
            </a:xfrm>
            <a:custGeom>
              <a:avLst/>
              <a:gdLst/>
              <a:ahLst/>
              <a:cxnLst/>
              <a:rect l="l" t="t" r="r" b="b"/>
              <a:pathLst>
                <a:path w="1821965" h="2233116">
                  <a:moveTo>
                    <a:pt x="0" y="0"/>
                  </a:moveTo>
                  <a:lnTo>
                    <a:pt x="1821965" y="0"/>
                  </a:lnTo>
                  <a:lnTo>
                    <a:pt x="1821965" y="2233116"/>
                  </a:lnTo>
                  <a:lnTo>
                    <a:pt x="0" y="2233116"/>
                  </a:lnTo>
                  <a:lnTo>
                    <a:pt x="0" y="0"/>
                  </a:lnTo>
                  <a:close/>
                </a:path>
              </a:pathLst>
            </a:custGeom>
            <a:blipFill>
              <a:blip r:embed="rId13"/>
              <a:stretch>
                <a:fillRect l="-83136" r="-80301" b="-20901"/>
              </a:stretch>
            </a:blipFill>
          </p:spPr>
        </p:sp>
        <p:sp>
          <p:nvSpPr>
            <p:cNvPr id="50" name="TextBox 50"/>
            <p:cNvSpPr txBox="1"/>
            <p:nvPr/>
          </p:nvSpPr>
          <p:spPr>
            <a:xfrm>
              <a:off x="271820" y="2941582"/>
              <a:ext cx="3351602" cy="481604"/>
            </a:xfrm>
            <a:prstGeom prst="rect">
              <a:avLst/>
            </a:prstGeom>
          </p:spPr>
          <p:txBody>
            <a:bodyPr lIns="0" tIns="0" rIns="0" bIns="0" rtlCol="0" anchor="t">
              <a:spAutoFit/>
            </a:bodyPr>
            <a:lstStyle/>
            <a:p>
              <a:pPr algn="ctr">
                <a:lnSpc>
                  <a:spcPts val="2815"/>
                </a:lnSpc>
              </a:pPr>
              <a:r>
                <a:rPr lang="en-US" sz="2406">
                  <a:solidFill>
                    <a:srgbClr val="323232"/>
                  </a:solidFill>
                  <a:latin typeface="Sniglet"/>
                  <a:ea typeface="Sniglet"/>
                  <a:cs typeface="Sniglet"/>
                  <a:sym typeface="Sniglet"/>
                </a:rPr>
                <a:t>Jupyter Notebook </a:t>
              </a:r>
            </a:p>
          </p:txBody>
        </p:sp>
        <p:sp>
          <p:nvSpPr>
            <p:cNvPr id="51" name="TextBox 51"/>
            <p:cNvSpPr txBox="1"/>
            <p:nvPr/>
          </p:nvSpPr>
          <p:spPr>
            <a:xfrm>
              <a:off x="4768727" y="2941582"/>
              <a:ext cx="3526913" cy="481604"/>
            </a:xfrm>
            <a:prstGeom prst="rect">
              <a:avLst/>
            </a:prstGeom>
          </p:spPr>
          <p:txBody>
            <a:bodyPr lIns="0" tIns="0" rIns="0" bIns="0" rtlCol="0" anchor="t">
              <a:spAutoFit/>
            </a:bodyPr>
            <a:lstStyle/>
            <a:p>
              <a:pPr algn="ctr">
                <a:lnSpc>
                  <a:spcPts val="2815"/>
                </a:lnSpc>
              </a:pPr>
              <a:r>
                <a:rPr lang="en-US" sz="2406">
                  <a:solidFill>
                    <a:srgbClr val="323232"/>
                  </a:solidFill>
                  <a:latin typeface="Sniglet"/>
                  <a:ea typeface="Sniglet"/>
                  <a:cs typeface="Sniglet"/>
                  <a:sym typeface="Sniglet"/>
                </a:rPr>
                <a:t>Power BI</a:t>
              </a:r>
            </a:p>
          </p:txBody>
        </p:sp>
      </p:grpSp>
      <p:sp>
        <p:nvSpPr>
          <p:cNvPr id="52" name="Freeform 52"/>
          <p:cNvSpPr/>
          <p:nvPr/>
        </p:nvSpPr>
        <p:spPr>
          <a:xfrm>
            <a:off x="14756667" y="7019010"/>
            <a:ext cx="2152497" cy="1553858"/>
          </a:xfrm>
          <a:custGeom>
            <a:avLst/>
            <a:gdLst/>
            <a:ahLst/>
            <a:cxnLst/>
            <a:rect l="l" t="t" r="r" b="b"/>
            <a:pathLst>
              <a:path w="2152497" h="1553858">
                <a:moveTo>
                  <a:pt x="0" y="0"/>
                </a:moveTo>
                <a:lnTo>
                  <a:pt x="2152497" y="0"/>
                </a:lnTo>
                <a:lnTo>
                  <a:pt x="2152497" y="1553858"/>
                </a:lnTo>
                <a:lnTo>
                  <a:pt x="0" y="1553858"/>
                </a:lnTo>
                <a:lnTo>
                  <a:pt x="0" y="0"/>
                </a:lnTo>
                <a:close/>
              </a:path>
            </a:pathLst>
          </a:custGeom>
          <a:blipFill>
            <a:blip r:embed="rId14"/>
            <a:stretch>
              <a:fillRect/>
            </a:stretch>
          </a:blipFill>
        </p:spPr>
      </p:sp>
      <p:sp>
        <p:nvSpPr>
          <p:cNvPr id="53" name="TextBox 53"/>
          <p:cNvSpPr txBox="1"/>
          <p:nvPr/>
        </p:nvSpPr>
        <p:spPr>
          <a:xfrm>
            <a:off x="342874" y="3032931"/>
            <a:ext cx="2147292" cy="6794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Roboto Bold"/>
                <a:ea typeface="Roboto Bold"/>
                <a:cs typeface="Roboto Bold"/>
                <a:sym typeface="Roboto Bold"/>
              </a:rPr>
              <a:t>b. Đề tài: </a:t>
            </a:r>
          </a:p>
        </p:txBody>
      </p:sp>
      <p:sp>
        <p:nvSpPr>
          <p:cNvPr id="54" name="TextBox 54"/>
          <p:cNvSpPr txBox="1"/>
          <p:nvPr/>
        </p:nvSpPr>
        <p:spPr>
          <a:xfrm>
            <a:off x="7709345" y="2203195"/>
            <a:ext cx="4815010" cy="504826"/>
          </a:xfrm>
          <a:prstGeom prst="rect">
            <a:avLst/>
          </a:prstGeom>
        </p:spPr>
        <p:txBody>
          <a:bodyPr lIns="0" tIns="0" rIns="0" bIns="0" rtlCol="0" anchor="t">
            <a:spAutoFit/>
          </a:bodyPr>
          <a:lstStyle/>
          <a:p>
            <a:pPr marL="647694" lvl="1" indent="-323847" algn="l">
              <a:lnSpc>
                <a:spcPts val="4049"/>
              </a:lnSpc>
              <a:buFont typeface="Arial"/>
              <a:buChar char="•"/>
            </a:pPr>
            <a:r>
              <a:rPr lang="en-US" sz="2999" spc="179">
                <a:solidFill>
                  <a:srgbClr val="000000"/>
                </a:solidFill>
                <a:latin typeface="Roboto Bold"/>
                <a:ea typeface="Roboto Bold"/>
                <a:cs typeface="Roboto Bold"/>
                <a:sym typeface="Roboto Bold"/>
              </a:rPr>
              <a:t>Thuật toán triển khai</a:t>
            </a:r>
          </a:p>
        </p:txBody>
      </p:sp>
      <p:sp>
        <p:nvSpPr>
          <p:cNvPr id="55" name="TextBox 55"/>
          <p:cNvSpPr txBox="1"/>
          <p:nvPr/>
        </p:nvSpPr>
        <p:spPr>
          <a:xfrm>
            <a:off x="342874" y="1260237"/>
            <a:ext cx="5901971" cy="1123950"/>
          </a:xfrm>
          <a:prstGeom prst="rect">
            <a:avLst/>
          </a:prstGeom>
        </p:spPr>
        <p:txBody>
          <a:bodyPr lIns="0" tIns="0" rIns="0" bIns="0" rtlCol="0" anchor="t">
            <a:spAutoFit/>
          </a:bodyPr>
          <a:lstStyle/>
          <a:p>
            <a:pPr algn="l">
              <a:lnSpc>
                <a:spcPts val="8775"/>
              </a:lnSpc>
            </a:pPr>
            <a:r>
              <a:rPr lang="en-US" sz="7500">
                <a:solidFill>
                  <a:srgbClr val="077341"/>
                </a:solidFill>
                <a:latin typeface="Roboto Bold"/>
                <a:ea typeface="Roboto Bold"/>
                <a:cs typeface="Roboto Bold"/>
                <a:sym typeface="Roboto Bold"/>
              </a:rPr>
              <a:t>1.Giới thiệu</a:t>
            </a:r>
          </a:p>
        </p:txBody>
      </p:sp>
      <p:sp>
        <p:nvSpPr>
          <p:cNvPr id="56" name="TextBox 56"/>
          <p:cNvSpPr txBox="1"/>
          <p:nvPr/>
        </p:nvSpPr>
        <p:spPr>
          <a:xfrm>
            <a:off x="342874" y="3864782"/>
            <a:ext cx="4392502" cy="504826"/>
          </a:xfrm>
          <a:prstGeom prst="rect">
            <a:avLst/>
          </a:prstGeom>
        </p:spPr>
        <p:txBody>
          <a:bodyPr lIns="0" tIns="0" rIns="0" bIns="0" rtlCol="0" anchor="t">
            <a:spAutoFit/>
          </a:bodyPr>
          <a:lstStyle/>
          <a:p>
            <a:pPr marL="647694" lvl="1" indent="-323847" algn="l">
              <a:lnSpc>
                <a:spcPts val="4049"/>
              </a:lnSpc>
              <a:buFont typeface="Arial"/>
              <a:buChar char="•"/>
            </a:pPr>
            <a:r>
              <a:rPr lang="en-US" sz="2999" spc="179">
                <a:solidFill>
                  <a:srgbClr val="000000"/>
                </a:solidFill>
                <a:latin typeface="Roboto Bold"/>
                <a:ea typeface="Roboto Bold"/>
                <a:cs typeface="Roboto Bold"/>
                <a:sym typeface="Roboto Bold"/>
              </a:rPr>
              <a:t>Công cụ triển khai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sp>
        <p:nvSpPr>
          <p:cNvPr id="2" name="Freeform 2"/>
          <p:cNvSpPr/>
          <p:nvPr/>
        </p:nvSpPr>
        <p:spPr>
          <a:xfrm>
            <a:off x="1043209" y="-13920"/>
            <a:ext cx="1859979" cy="1255108"/>
          </a:xfrm>
          <a:custGeom>
            <a:avLst/>
            <a:gdLst/>
            <a:ahLst/>
            <a:cxnLst/>
            <a:rect l="l" t="t" r="r" b="b"/>
            <a:pathLst>
              <a:path w="1859979" h="1255108">
                <a:moveTo>
                  <a:pt x="0" y="0"/>
                </a:moveTo>
                <a:lnTo>
                  <a:pt x="1859978" y="0"/>
                </a:lnTo>
                <a:lnTo>
                  <a:pt x="1859978" y="1255107"/>
                </a:lnTo>
                <a:lnTo>
                  <a:pt x="0" y="1255107"/>
                </a:lnTo>
                <a:lnTo>
                  <a:pt x="0" y="0"/>
                </a:lnTo>
                <a:close/>
              </a:path>
            </a:pathLst>
          </a:custGeom>
          <a:blipFill>
            <a:blip r:embed="rId2"/>
            <a:stretch>
              <a:fillRect/>
            </a:stretch>
          </a:blipFill>
        </p:spPr>
      </p:sp>
      <p:sp>
        <p:nvSpPr>
          <p:cNvPr id="3" name="Freeform 3"/>
          <p:cNvSpPr/>
          <p:nvPr/>
        </p:nvSpPr>
        <p:spPr>
          <a:xfrm>
            <a:off x="342874" y="136798"/>
            <a:ext cx="856278" cy="898663"/>
          </a:xfrm>
          <a:custGeom>
            <a:avLst/>
            <a:gdLst/>
            <a:ahLst/>
            <a:cxnLst/>
            <a:rect l="l" t="t" r="r" b="b"/>
            <a:pathLst>
              <a:path w="856278" h="898663">
                <a:moveTo>
                  <a:pt x="0" y="0"/>
                </a:moveTo>
                <a:lnTo>
                  <a:pt x="856279" y="0"/>
                </a:lnTo>
                <a:lnTo>
                  <a:pt x="856279" y="898663"/>
                </a:lnTo>
                <a:lnTo>
                  <a:pt x="0" y="898663"/>
                </a:lnTo>
                <a:lnTo>
                  <a:pt x="0" y="0"/>
                </a:lnTo>
                <a:close/>
              </a:path>
            </a:pathLst>
          </a:custGeom>
          <a:blipFill>
            <a:blip r:embed="rId3"/>
            <a:stretch>
              <a:fillRect l="-2624" r="-2624"/>
            </a:stretch>
          </a:blipFill>
        </p:spPr>
      </p:sp>
      <p:sp>
        <p:nvSpPr>
          <p:cNvPr id="4" name="Freeform 4"/>
          <p:cNvSpPr/>
          <p:nvPr/>
        </p:nvSpPr>
        <p:spPr>
          <a:xfrm>
            <a:off x="15146107" y="164302"/>
            <a:ext cx="1191730" cy="871159"/>
          </a:xfrm>
          <a:custGeom>
            <a:avLst/>
            <a:gdLst/>
            <a:ahLst/>
            <a:cxnLst/>
            <a:rect l="l" t="t" r="r" b="b"/>
            <a:pathLst>
              <a:path w="1191730" h="871159">
                <a:moveTo>
                  <a:pt x="0" y="0"/>
                </a:moveTo>
                <a:lnTo>
                  <a:pt x="1191730" y="0"/>
                </a:lnTo>
                <a:lnTo>
                  <a:pt x="1191730" y="871159"/>
                </a:lnTo>
                <a:lnTo>
                  <a:pt x="0" y="871159"/>
                </a:lnTo>
                <a:lnTo>
                  <a:pt x="0" y="0"/>
                </a:lnTo>
                <a:close/>
              </a:path>
            </a:pathLst>
          </a:custGeom>
          <a:blipFill>
            <a:blip r:embed="rId4"/>
            <a:stretch>
              <a:fillRect l="-9961" t="-27783" r="-11953" b="-38992"/>
            </a:stretch>
          </a:blipFill>
        </p:spPr>
      </p:sp>
      <p:sp>
        <p:nvSpPr>
          <p:cNvPr id="5" name="Freeform 5"/>
          <p:cNvSpPr/>
          <p:nvPr/>
        </p:nvSpPr>
        <p:spPr>
          <a:xfrm>
            <a:off x="16080781" y="164302"/>
            <a:ext cx="2015818" cy="898663"/>
          </a:xfrm>
          <a:custGeom>
            <a:avLst/>
            <a:gdLst/>
            <a:ahLst/>
            <a:cxnLst/>
            <a:rect l="l" t="t" r="r" b="b"/>
            <a:pathLst>
              <a:path w="2015818" h="898663">
                <a:moveTo>
                  <a:pt x="0" y="0"/>
                </a:moveTo>
                <a:lnTo>
                  <a:pt x="2015818" y="0"/>
                </a:lnTo>
                <a:lnTo>
                  <a:pt x="2015818" y="898663"/>
                </a:lnTo>
                <a:lnTo>
                  <a:pt x="0" y="898663"/>
                </a:lnTo>
                <a:lnTo>
                  <a:pt x="0" y="0"/>
                </a:lnTo>
                <a:close/>
              </a:path>
            </a:pathLst>
          </a:custGeom>
          <a:blipFill>
            <a:blip r:embed="rId5"/>
            <a:stretch>
              <a:fillRect r="-15165" b="-13289"/>
            </a:stretch>
          </a:blipFill>
        </p:spPr>
      </p:sp>
      <p:sp>
        <p:nvSpPr>
          <p:cNvPr id="6" name="Freeform 6"/>
          <p:cNvSpPr/>
          <p:nvPr/>
        </p:nvSpPr>
        <p:spPr>
          <a:xfrm>
            <a:off x="-2970902" y="1193670"/>
            <a:ext cx="11518870" cy="1402752"/>
          </a:xfrm>
          <a:custGeom>
            <a:avLst/>
            <a:gdLst/>
            <a:ahLst/>
            <a:cxnLst/>
            <a:rect l="l" t="t" r="r" b="b"/>
            <a:pathLst>
              <a:path w="11518870" h="1402752">
                <a:moveTo>
                  <a:pt x="0" y="0"/>
                </a:moveTo>
                <a:lnTo>
                  <a:pt x="11518870" y="0"/>
                </a:lnTo>
                <a:lnTo>
                  <a:pt x="11518870" y="1402751"/>
                </a:lnTo>
                <a:lnTo>
                  <a:pt x="0" y="1402751"/>
                </a:lnTo>
                <a:lnTo>
                  <a:pt x="0" y="0"/>
                </a:lnTo>
                <a:close/>
              </a:path>
            </a:pathLst>
          </a:custGeom>
          <a:blipFill>
            <a:blip r:embed="rId6"/>
            <a:stretch>
              <a:fillRect l="-13889" t="-28542" b="-8232"/>
            </a:stretch>
          </a:blipFill>
        </p:spPr>
      </p:sp>
      <p:grpSp>
        <p:nvGrpSpPr>
          <p:cNvPr id="7" name="Group 7"/>
          <p:cNvGrpSpPr/>
          <p:nvPr/>
        </p:nvGrpSpPr>
        <p:grpSpPr>
          <a:xfrm>
            <a:off x="-3312665" y="1326578"/>
            <a:ext cx="11552691" cy="1057609"/>
            <a:chOff x="0" y="0"/>
            <a:chExt cx="4847044" cy="443730"/>
          </a:xfrm>
        </p:grpSpPr>
        <p:sp>
          <p:nvSpPr>
            <p:cNvPr id="8" name="Freeform 8"/>
            <p:cNvSpPr/>
            <p:nvPr/>
          </p:nvSpPr>
          <p:spPr>
            <a:xfrm>
              <a:off x="0" y="0"/>
              <a:ext cx="4847044" cy="443730"/>
            </a:xfrm>
            <a:custGeom>
              <a:avLst/>
              <a:gdLst/>
              <a:ahLst/>
              <a:cxnLst/>
              <a:rect l="l" t="t" r="r" b="b"/>
              <a:pathLst>
                <a:path w="4847044" h="443730">
                  <a:moveTo>
                    <a:pt x="4643844" y="0"/>
                  </a:moveTo>
                  <a:cubicBezTo>
                    <a:pt x="4756068" y="0"/>
                    <a:pt x="4847044" y="99332"/>
                    <a:pt x="4847044" y="221865"/>
                  </a:cubicBezTo>
                  <a:cubicBezTo>
                    <a:pt x="4847044" y="344398"/>
                    <a:pt x="4756068" y="443730"/>
                    <a:pt x="4643844" y="443730"/>
                  </a:cubicBezTo>
                  <a:lnTo>
                    <a:pt x="203200" y="443730"/>
                  </a:lnTo>
                  <a:cubicBezTo>
                    <a:pt x="90976" y="443730"/>
                    <a:pt x="0" y="344398"/>
                    <a:pt x="0" y="221865"/>
                  </a:cubicBezTo>
                  <a:cubicBezTo>
                    <a:pt x="0" y="99332"/>
                    <a:pt x="90976" y="0"/>
                    <a:pt x="203200" y="0"/>
                  </a:cubicBezTo>
                  <a:close/>
                </a:path>
              </a:pathLst>
            </a:custGeom>
            <a:solidFill>
              <a:srgbClr val="FFFFFF"/>
            </a:solidFill>
          </p:spPr>
        </p:sp>
        <p:sp>
          <p:nvSpPr>
            <p:cNvPr id="9" name="TextBox 9"/>
            <p:cNvSpPr txBox="1"/>
            <p:nvPr/>
          </p:nvSpPr>
          <p:spPr>
            <a:xfrm>
              <a:off x="0" y="-28575"/>
              <a:ext cx="4847044" cy="472305"/>
            </a:xfrm>
            <a:prstGeom prst="rect">
              <a:avLst/>
            </a:prstGeom>
          </p:spPr>
          <p:txBody>
            <a:bodyPr lIns="50800" tIns="50800" rIns="50800" bIns="50800" rtlCol="0" anchor="ctr"/>
            <a:lstStyle/>
            <a:p>
              <a:pPr algn="ctr">
                <a:lnSpc>
                  <a:spcPts val="1885"/>
                </a:lnSpc>
              </a:pPr>
              <a:endParaRPr/>
            </a:p>
          </p:txBody>
        </p:sp>
      </p:grpSp>
      <p:sp>
        <p:nvSpPr>
          <p:cNvPr id="10" name="Freeform 10"/>
          <p:cNvSpPr/>
          <p:nvPr/>
        </p:nvSpPr>
        <p:spPr>
          <a:xfrm>
            <a:off x="8240026" y="2735486"/>
            <a:ext cx="9509697" cy="7298917"/>
          </a:xfrm>
          <a:custGeom>
            <a:avLst/>
            <a:gdLst/>
            <a:ahLst/>
            <a:cxnLst/>
            <a:rect l="l" t="t" r="r" b="b"/>
            <a:pathLst>
              <a:path w="9509697" h="7298917">
                <a:moveTo>
                  <a:pt x="0" y="0"/>
                </a:moveTo>
                <a:lnTo>
                  <a:pt x="9509697" y="0"/>
                </a:lnTo>
                <a:lnTo>
                  <a:pt x="9509697" y="7298918"/>
                </a:lnTo>
                <a:lnTo>
                  <a:pt x="0" y="7298918"/>
                </a:lnTo>
                <a:lnTo>
                  <a:pt x="0" y="0"/>
                </a:lnTo>
                <a:close/>
              </a:path>
            </a:pathLst>
          </a:custGeom>
          <a:blipFill>
            <a:blip r:embed="rId7"/>
            <a:stretch>
              <a:fillRect r="-1570"/>
            </a:stretch>
          </a:blipFill>
          <a:ln w="38100" cap="sq">
            <a:solidFill>
              <a:srgbClr val="000000"/>
            </a:solidFill>
            <a:prstDash val="sysDot"/>
            <a:miter/>
          </a:ln>
        </p:spPr>
      </p:sp>
      <p:sp>
        <p:nvSpPr>
          <p:cNvPr id="11" name="Freeform 11"/>
          <p:cNvSpPr/>
          <p:nvPr/>
        </p:nvSpPr>
        <p:spPr>
          <a:xfrm>
            <a:off x="576996" y="2735486"/>
            <a:ext cx="7185617" cy="7255270"/>
          </a:xfrm>
          <a:custGeom>
            <a:avLst/>
            <a:gdLst/>
            <a:ahLst/>
            <a:cxnLst/>
            <a:rect l="l" t="t" r="r" b="b"/>
            <a:pathLst>
              <a:path w="7185617" h="7255270">
                <a:moveTo>
                  <a:pt x="0" y="0"/>
                </a:moveTo>
                <a:lnTo>
                  <a:pt x="7185617" y="0"/>
                </a:lnTo>
                <a:lnTo>
                  <a:pt x="7185617" y="7255271"/>
                </a:lnTo>
                <a:lnTo>
                  <a:pt x="0" y="7255271"/>
                </a:lnTo>
                <a:lnTo>
                  <a:pt x="0" y="0"/>
                </a:lnTo>
                <a:close/>
              </a:path>
            </a:pathLst>
          </a:custGeom>
          <a:blipFill>
            <a:blip r:embed="rId8"/>
            <a:stretch>
              <a:fillRect l="-484" r="-484"/>
            </a:stretch>
          </a:blipFill>
          <a:ln w="38100" cap="sq">
            <a:solidFill>
              <a:srgbClr val="000000"/>
            </a:solidFill>
            <a:prstDash val="sysDot"/>
            <a:miter/>
          </a:ln>
        </p:spPr>
      </p:sp>
      <p:sp>
        <p:nvSpPr>
          <p:cNvPr id="12" name="TextBox 12"/>
          <p:cNvSpPr txBox="1"/>
          <p:nvPr/>
        </p:nvSpPr>
        <p:spPr>
          <a:xfrm>
            <a:off x="342874" y="1260237"/>
            <a:ext cx="8417168" cy="1123950"/>
          </a:xfrm>
          <a:prstGeom prst="rect">
            <a:avLst/>
          </a:prstGeom>
        </p:spPr>
        <p:txBody>
          <a:bodyPr lIns="0" tIns="0" rIns="0" bIns="0" rtlCol="0" anchor="t">
            <a:spAutoFit/>
          </a:bodyPr>
          <a:lstStyle/>
          <a:p>
            <a:pPr algn="l">
              <a:lnSpc>
                <a:spcPts val="8775"/>
              </a:lnSpc>
            </a:pPr>
            <a:r>
              <a:rPr lang="en-US" sz="7500">
                <a:solidFill>
                  <a:srgbClr val="4D87DD"/>
                </a:solidFill>
                <a:latin typeface="Roboto Bold"/>
                <a:ea typeface="Roboto Bold"/>
                <a:cs typeface="Roboto Bold"/>
                <a:sym typeface="Roboto Bold"/>
              </a:rPr>
              <a:t>2.Thống kê mô tả</a:t>
            </a:r>
          </a:p>
        </p:txBody>
      </p:sp>
      <p:sp>
        <p:nvSpPr>
          <p:cNvPr id="13" name="TextBox 13"/>
          <p:cNvSpPr txBox="1"/>
          <p:nvPr/>
        </p:nvSpPr>
        <p:spPr>
          <a:xfrm>
            <a:off x="8327237" y="2001710"/>
            <a:ext cx="9769362" cy="482473"/>
          </a:xfrm>
          <a:prstGeom prst="rect">
            <a:avLst/>
          </a:prstGeom>
        </p:spPr>
        <p:txBody>
          <a:bodyPr lIns="0" tIns="0" rIns="0" bIns="0" rtlCol="0" anchor="t">
            <a:spAutoFit/>
          </a:bodyPr>
          <a:lstStyle/>
          <a:p>
            <a:pPr algn="l">
              <a:lnSpc>
                <a:spcPts val="4031"/>
              </a:lnSpc>
            </a:pPr>
            <a:r>
              <a:rPr lang="en-US" sz="2900">
                <a:solidFill>
                  <a:srgbClr val="000000"/>
                </a:solidFill>
                <a:latin typeface="Quicksand"/>
                <a:ea typeface="Quicksand"/>
                <a:cs typeface="Quicksand"/>
                <a:sym typeface="Quicksand"/>
              </a:rPr>
              <a:t>Nguồn thông tin của bộ dữ liệu: </a:t>
            </a:r>
            <a:r>
              <a:rPr lang="en-US" sz="2900">
                <a:solidFill>
                  <a:srgbClr val="0A66B1"/>
                </a:solidFill>
                <a:latin typeface="Quicksand"/>
                <a:ea typeface="Quicksand"/>
                <a:cs typeface="Quicksand"/>
                <a:sym typeface="Quicksand"/>
              </a:rPr>
              <a:t>https://bom.so/P8OLYL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39305" y="-5317632"/>
            <a:ext cx="14092745" cy="9902503"/>
            <a:chOff x="0" y="0"/>
            <a:chExt cx="4572000" cy="3212592"/>
          </a:xfrm>
        </p:grpSpPr>
        <p:sp>
          <p:nvSpPr>
            <p:cNvPr id="3" name="Freeform 3"/>
            <p:cNvSpPr/>
            <p:nvPr/>
          </p:nvSpPr>
          <p:spPr>
            <a:xfrm>
              <a:off x="-40875" y="-15335"/>
              <a:ext cx="4793771" cy="3267781"/>
            </a:xfrm>
            <a:custGeom>
              <a:avLst/>
              <a:gdLst/>
              <a:ahLst/>
              <a:cxnLst/>
              <a:rect l="l" t="t" r="r" b="b"/>
              <a:pathLst>
                <a:path w="4793771" h="3267781">
                  <a:moveTo>
                    <a:pt x="3758476" y="2388987"/>
                  </a:moveTo>
                  <a:cubicBezTo>
                    <a:pt x="3777145" y="2379652"/>
                    <a:pt x="3795601" y="2369892"/>
                    <a:pt x="3813797" y="2359622"/>
                  </a:cubicBezTo>
                  <a:cubicBezTo>
                    <a:pt x="4346006" y="2059225"/>
                    <a:pt x="4793771" y="1415561"/>
                    <a:pt x="4539726" y="792606"/>
                  </a:cubicBezTo>
                  <a:cubicBezTo>
                    <a:pt x="4416115" y="489497"/>
                    <a:pt x="4124250" y="253294"/>
                    <a:pt x="3798022" y="226479"/>
                  </a:cubicBezTo>
                  <a:cubicBezTo>
                    <a:pt x="3416210" y="195095"/>
                    <a:pt x="3057000" y="433700"/>
                    <a:pt x="2673902" y="434869"/>
                  </a:cubicBezTo>
                  <a:cubicBezTo>
                    <a:pt x="2150947" y="436467"/>
                    <a:pt x="1697967" y="0"/>
                    <a:pt x="1175295" y="17260"/>
                  </a:cubicBezTo>
                  <a:cubicBezTo>
                    <a:pt x="926093" y="25490"/>
                    <a:pt x="686885" y="141037"/>
                    <a:pt x="505621" y="312257"/>
                  </a:cubicBezTo>
                  <a:cubicBezTo>
                    <a:pt x="324357" y="483477"/>
                    <a:pt x="198176" y="707277"/>
                    <a:pt x="117968" y="943375"/>
                  </a:cubicBezTo>
                  <a:cubicBezTo>
                    <a:pt x="33113" y="1193148"/>
                    <a:pt x="0" y="1477082"/>
                    <a:pt x="114600" y="1714681"/>
                  </a:cubicBezTo>
                  <a:cubicBezTo>
                    <a:pt x="225927" y="1945498"/>
                    <a:pt x="455959" y="2093480"/>
                    <a:pt x="684103" y="2210167"/>
                  </a:cubicBezTo>
                  <a:cubicBezTo>
                    <a:pt x="912247" y="2326854"/>
                    <a:pt x="1155656" y="2428529"/>
                    <a:pt x="1335979" y="2610604"/>
                  </a:cubicBezTo>
                  <a:cubicBezTo>
                    <a:pt x="1526733" y="2803211"/>
                    <a:pt x="1646549" y="3083819"/>
                    <a:pt x="1897397" y="3186566"/>
                  </a:cubicBezTo>
                  <a:cubicBezTo>
                    <a:pt x="2095678" y="3267781"/>
                    <a:pt x="2326648" y="3211079"/>
                    <a:pt x="2512645" y="3104699"/>
                  </a:cubicBezTo>
                  <a:cubicBezTo>
                    <a:pt x="2698634" y="2998322"/>
                    <a:pt x="2853882" y="2846534"/>
                    <a:pt x="3026221" y="2719221"/>
                  </a:cubicBezTo>
                  <a:cubicBezTo>
                    <a:pt x="3243833" y="2558464"/>
                    <a:pt x="3518795" y="2508816"/>
                    <a:pt x="3758476" y="2388987"/>
                  </a:cubicBezTo>
                  <a:close/>
                </a:path>
              </a:pathLst>
            </a:custGeom>
            <a:solidFill>
              <a:srgbClr val="DBEDFD"/>
            </a:solidFill>
            <a:ln w="12700">
              <a:solidFill>
                <a:srgbClr val="000000"/>
              </a:solidFill>
            </a:ln>
          </p:spPr>
        </p:sp>
        <p:sp>
          <p:nvSpPr>
            <p:cNvPr id="4" name="Freeform 4"/>
            <p:cNvSpPr/>
            <p:nvPr/>
          </p:nvSpPr>
          <p:spPr>
            <a:xfrm>
              <a:off x="0" y="0"/>
              <a:ext cx="4572000" cy="3212592"/>
            </a:xfrm>
            <a:custGeom>
              <a:avLst/>
              <a:gdLst/>
              <a:ahLst/>
              <a:cxnLst/>
              <a:rect l="l" t="t" r="r" b="b"/>
              <a:pathLst>
                <a:path w="4572000" h="3212592">
                  <a:moveTo>
                    <a:pt x="4572000" y="3212592"/>
                  </a:moveTo>
                  <a:lnTo>
                    <a:pt x="0" y="3212592"/>
                  </a:lnTo>
                  <a:lnTo>
                    <a:pt x="0" y="0"/>
                  </a:lnTo>
                  <a:lnTo>
                    <a:pt x="4572000" y="0"/>
                  </a:lnTo>
                  <a:lnTo>
                    <a:pt x="4572000" y="3212592"/>
                  </a:lnTo>
                  <a:close/>
                </a:path>
              </a:pathLst>
            </a:custGeom>
            <a:blipFill>
              <a:blip r:embed="rId2"/>
              <a:stretch>
                <a:fillRect l="-11" r="-11"/>
              </a:stretch>
            </a:blipFill>
          </p:spPr>
        </p:sp>
      </p:grpSp>
      <p:sp>
        <p:nvSpPr>
          <p:cNvPr id="5" name="Freeform 5"/>
          <p:cNvSpPr/>
          <p:nvPr/>
        </p:nvSpPr>
        <p:spPr>
          <a:xfrm>
            <a:off x="-1367244" y="780384"/>
            <a:ext cx="12779284" cy="1844858"/>
          </a:xfrm>
          <a:custGeom>
            <a:avLst/>
            <a:gdLst/>
            <a:ahLst/>
            <a:cxnLst/>
            <a:rect l="l" t="t" r="r" b="b"/>
            <a:pathLst>
              <a:path w="12779284" h="1844858">
                <a:moveTo>
                  <a:pt x="0" y="0"/>
                </a:moveTo>
                <a:lnTo>
                  <a:pt x="12779284" y="0"/>
                </a:lnTo>
                <a:lnTo>
                  <a:pt x="12779284" y="1844858"/>
                </a:lnTo>
                <a:lnTo>
                  <a:pt x="0" y="1844858"/>
                </a:lnTo>
                <a:lnTo>
                  <a:pt x="0" y="0"/>
                </a:lnTo>
                <a:close/>
              </a:path>
            </a:pathLst>
          </a:custGeom>
          <a:blipFill>
            <a:blip r:embed="rId3"/>
            <a:stretch>
              <a:fillRect b="-1307"/>
            </a:stretch>
          </a:blipFill>
        </p:spPr>
      </p:sp>
      <p:grpSp>
        <p:nvGrpSpPr>
          <p:cNvPr id="6" name="Group 6"/>
          <p:cNvGrpSpPr/>
          <p:nvPr/>
        </p:nvGrpSpPr>
        <p:grpSpPr>
          <a:xfrm>
            <a:off x="-3312665" y="1195450"/>
            <a:ext cx="14470349" cy="1125571"/>
            <a:chOff x="0" y="0"/>
            <a:chExt cx="3939507" cy="306433"/>
          </a:xfrm>
        </p:grpSpPr>
        <p:sp>
          <p:nvSpPr>
            <p:cNvPr id="7" name="Freeform 7"/>
            <p:cNvSpPr/>
            <p:nvPr/>
          </p:nvSpPr>
          <p:spPr>
            <a:xfrm>
              <a:off x="0" y="0"/>
              <a:ext cx="3939507" cy="306433"/>
            </a:xfrm>
            <a:custGeom>
              <a:avLst/>
              <a:gdLst/>
              <a:ahLst/>
              <a:cxnLst/>
              <a:rect l="l" t="t" r="r" b="b"/>
              <a:pathLst>
                <a:path w="3939507" h="306433">
                  <a:moveTo>
                    <a:pt x="3736307" y="0"/>
                  </a:moveTo>
                  <a:cubicBezTo>
                    <a:pt x="3848531" y="0"/>
                    <a:pt x="3939507" y="68597"/>
                    <a:pt x="3939507" y="153217"/>
                  </a:cubicBezTo>
                  <a:cubicBezTo>
                    <a:pt x="3939507" y="237836"/>
                    <a:pt x="3848531" y="306433"/>
                    <a:pt x="3736307" y="306433"/>
                  </a:cubicBezTo>
                  <a:lnTo>
                    <a:pt x="203200" y="306433"/>
                  </a:lnTo>
                  <a:cubicBezTo>
                    <a:pt x="90976" y="306433"/>
                    <a:pt x="0" y="237836"/>
                    <a:pt x="0" y="153217"/>
                  </a:cubicBezTo>
                  <a:cubicBezTo>
                    <a:pt x="0" y="68597"/>
                    <a:pt x="90976" y="0"/>
                    <a:pt x="203200" y="0"/>
                  </a:cubicBezTo>
                  <a:close/>
                </a:path>
              </a:pathLst>
            </a:custGeom>
            <a:solidFill>
              <a:srgbClr val="FFFFFF"/>
            </a:solidFill>
          </p:spPr>
        </p:sp>
        <p:sp>
          <p:nvSpPr>
            <p:cNvPr id="8" name="TextBox 8"/>
            <p:cNvSpPr txBox="1"/>
            <p:nvPr/>
          </p:nvSpPr>
          <p:spPr>
            <a:xfrm>
              <a:off x="0" y="-28575"/>
              <a:ext cx="3939507" cy="335008"/>
            </a:xfrm>
            <a:prstGeom prst="rect">
              <a:avLst/>
            </a:prstGeom>
          </p:spPr>
          <p:txBody>
            <a:bodyPr lIns="50800" tIns="50800" rIns="50800" bIns="50800" rtlCol="0" anchor="ctr"/>
            <a:lstStyle/>
            <a:p>
              <a:pPr algn="ctr">
                <a:lnSpc>
                  <a:spcPts val="1885"/>
                </a:lnSpc>
              </a:pPr>
              <a:endParaRPr/>
            </a:p>
          </p:txBody>
        </p:sp>
      </p:grpSp>
      <p:sp>
        <p:nvSpPr>
          <p:cNvPr id="9" name="TextBox 9"/>
          <p:cNvSpPr txBox="1"/>
          <p:nvPr/>
        </p:nvSpPr>
        <p:spPr>
          <a:xfrm>
            <a:off x="342874" y="1273285"/>
            <a:ext cx="10287147" cy="1047736"/>
          </a:xfrm>
          <a:prstGeom prst="rect">
            <a:avLst/>
          </a:prstGeom>
        </p:spPr>
        <p:txBody>
          <a:bodyPr lIns="0" tIns="0" rIns="0" bIns="0" rtlCol="0" anchor="t">
            <a:spAutoFit/>
          </a:bodyPr>
          <a:lstStyle/>
          <a:p>
            <a:pPr algn="l">
              <a:lnSpc>
                <a:spcPts val="8024"/>
              </a:lnSpc>
            </a:pPr>
            <a:r>
              <a:rPr lang="en-US" sz="7499">
                <a:solidFill>
                  <a:srgbClr val="727171"/>
                </a:solidFill>
                <a:latin typeface="Roboto Bold"/>
                <a:ea typeface="Roboto Bold"/>
                <a:cs typeface="Roboto Bold"/>
                <a:sym typeface="Roboto Bold"/>
              </a:rPr>
              <a:t>3.Trực quan hóa dữ liệu</a:t>
            </a:r>
          </a:p>
        </p:txBody>
      </p:sp>
      <p:grpSp>
        <p:nvGrpSpPr>
          <p:cNvPr id="10" name="Group 10"/>
          <p:cNvGrpSpPr/>
          <p:nvPr/>
        </p:nvGrpSpPr>
        <p:grpSpPr>
          <a:xfrm>
            <a:off x="342874" y="-13920"/>
            <a:ext cx="17753725" cy="1255108"/>
            <a:chOff x="0" y="0"/>
            <a:chExt cx="23671633" cy="1673477"/>
          </a:xfrm>
        </p:grpSpPr>
        <p:sp>
          <p:nvSpPr>
            <p:cNvPr id="11" name="Freeform 11"/>
            <p:cNvSpPr/>
            <p:nvPr/>
          </p:nvSpPr>
          <p:spPr>
            <a:xfrm>
              <a:off x="933779" y="0"/>
              <a:ext cx="2479972" cy="1673477"/>
            </a:xfrm>
            <a:custGeom>
              <a:avLst/>
              <a:gdLst/>
              <a:ahLst/>
              <a:cxnLst/>
              <a:rect l="l" t="t" r="r" b="b"/>
              <a:pathLst>
                <a:path w="2479972" h="1673477">
                  <a:moveTo>
                    <a:pt x="0" y="0"/>
                  </a:moveTo>
                  <a:lnTo>
                    <a:pt x="2479972" y="0"/>
                  </a:lnTo>
                  <a:lnTo>
                    <a:pt x="2479972" y="1673477"/>
                  </a:lnTo>
                  <a:lnTo>
                    <a:pt x="0" y="1673477"/>
                  </a:lnTo>
                  <a:lnTo>
                    <a:pt x="0" y="0"/>
                  </a:lnTo>
                  <a:close/>
                </a:path>
              </a:pathLst>
            </a:custGeom>
            <a:blipFill>
              <a:blip r:embed="rId4"/>
              <a:stretch>
                <a:fillRect/>
              </a:stretch>
            </a:blipFill>
          </p:spPr>
        </p:sp>
        <p:sp>
          <p:nvSpPr>
            <p:cNvPr id="12" name="Freeform 12"/>
            <p:cNvSpPr/>
            <p:nvPr/>
          </p:nvSpPr>
          <p:spPr>
            <a:xfrm>
              <a:off x="0" y="200958"/>
              <a:ext cx="1141704" cy="1198217"/>
            </a:xfrm>
            <a:custGeom>
              <a:avLst/>
              <a:gdLst/>
              <a:ahLst/>
              <a:cxnLst/>
              <a:rect l="l" t="t" r="r" b="b"/>
              <a:pathLst>
                <a:path w="1141704" h="1198217">
                  <a:moveTo>
                    <a:pt x="0" y="0"/>
                  </a:moveTo>
                  <a:lnTo>
                    <a:pt x="1141704" y="0"/>
                  </a:lnTo>
                  <a:lnTo>
                    <a:pt x="1141704" y="1198217"/>
                  </a:lnTo>
                  <a:lnTo>
                    <a:pt x="0" y="1198217"/>
                  </a:lnTo>
                  <a:lnTo>
                    <a:pt x="0" y="0"/>
                  </a:lnTo>
                  <a:close/>
                </a:path>
              </a:pathLst>
            </a:custGeom>
            <a:blipFill>
              <a:blip r:embed="rId5"/>
              <a:stretch>
                <a:fillRect l="-2624" r="-2624"/>
              </a:stretch>
            </a:blipFill>
          </p:spPr>
        </p:sp>
        <p:sp>
          <p:nvSpPr>
            <p:cNvPr id="13" name="Freeform 13"/>
            <p:cNvSpPr/>
            <p:nvPr/>
          </p:nvSpPr>
          <p:spPr>
            <a:xfrm>
              <a:off x="19737644" y="237630"/>
              <a:ext cx="1588973" cy="1161546"/>
            </a:xfrm>
            <a:custGeom>
              <a:avLst/>
              <a:gdLst/>
              <a:ahLst/>
              <a:cxnLst/>
              <a:rect l="l" t="t" r="r" b="b"/>
              <a:pathLst>
                <a:path w="1588973" h="1161546">
                  <a:moveTo>
                    <a:pt x="0" y="0"/>
                  </a:moveTo>
                  <a:lnTo>
                    <a:pt x="1588973" y="0"/>
                  </a:lnTo>
                  <a:lnTo>
                    <a:pt x="1588973" y="1161545"/>
                  </a:lnTo>
                  <a:lnTo>
                    <a:pt x="0" y="1161545"/>
                  </a:lnTo>
                  <a:lnTo>
                    <a:pt x="0" y="0"/>
                  </a:lnTo>
                  <a:close/>
                </a:path>
              </a:pathLst>
            </a:custGeom>
            <a:blipFill>
              <a:blip r:embed="rId6"/>
              <a:stretch>
                <a:fillRect l="-9961" t="-27783" r="-11953" b="-38992"/>
              </a:stretch>
            </a:blipFill>
          </p:spPr>
        </p:sp>
        <p:sp>
          <p:nvSpPr>
            <p:cNvPr id="14" name="Freeform 14"/>
            <p:cNvSpPr/>
            <p:nvPr/>
          </p:nvSpPr>
          <p:spPr>
            <a:xfrm>
              <a:off x="20983875" y="237630"/>
              <a:ext cx="2687758" cy="1198217"/>
            </a:xfrm>
            <a:custGeom>
              <a:avLst/>
              <a:gdLst/>
              <a:ahLst/>
              <a:cxnLst/>
              <a:rect l="l" t="t" r="r" b="b"/>
              <a:pathLst>
                <a:path w="2687758" h="1198217">
                  <a:moveTo>
                    <a:pt x="0" y="0"/>
                  </a:moveTo>
                  <a:lnTo>
                    <a:pt x="2687758" y="0"/>
                  </a:lnTo>
                  <a:lnTo>
                    <a:pt x="2687758" y="1198217"/>
                  </a:lnTo>
                  <a:lnTo>
                    <a:pt x="0" y="1198217"/>
                  </a:lnTo>
                  <a:lnTo>
                    <a:pt x="0" y="0"/>
                  </a:lnTo>
                  <a:close/>
                </a:path>
              </a:pathLst>
            </a:custGeom>
            <a:blipFill>
              <a:blip r:embed="rId7"/>
              <a:stretch>
                <a:fillRect r="-15165" b="-13289"/>
              </a:stretch>
            </a:blipFill>
          </p:spPr>
        </p:sp>
      </p:grpSp>
      <p:sp>
        <p:nvSpPr>
          <p:cNvPr id="15" name="Freeform 15"/>
          <p:cNvSpPr/>
          <p:nvPr/>
        </p:nvSpPr>
        <p:spPr>
          <a:xfrm>
            <a:off x="3058395" y="2820092"/>
            <a:ext cx="12322683" cy="7034964"/>
          </a:xfrm>
          <a:custGeom>
            <a:avLst/>
            <a:gdLst/>
            <a:ahLst/>
            <a:cxnLst/>
            <a:rect l="l" t="t" r="r" b="b"/>
            <a:pathLst>
              <a:path w="12322683" h="7034964">
                <a:moveTo>
                  <a:pt x="0" y="0"/>
                </a:moveTo>
                <a:lnTo>
                  <a:pt x="12322683" y="0"/>
                </a:lnTo>
                <a:lnTo>
                  <a:pt x="12322683" y="7034964"/>
                </a:lnTo>
                <a:lnTo>
                  <a:pt x="0" y="7034964"/>
                </a:lnTo>
                <a:lnTo>
                  <a:pt x="0" y="0"/>
                </a:lnTo>
                <a:close/>
              </a:path>
            </a:pathLst>
          </a:custGeom>
          <a:blipFill>
            <a:blip r:embed="rId8"/>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39305" y="-5317632"/>
            <a:ext cx="14092745" cy="9902503"/>
            <a:chOff x="0" y="0"/>
            <a:chExt cx="4572000" cy="3212592"/>
          </a:xfrm>
        </p:grpSpPr>
        <p:sp>
          <p:nvSpPr>
            <p:cNvPr id="3" name="Freeform 3"/>
            <p:cNvSpPr/>
            <p:nvPr/>
          </p:nvSpPr>
          <p:spPr>
            <a:xfrm>
              <a:off x="-40875" y="-15335"/>
              <a:ext cx="4793771" cy="3267781"/>
            </a:xfrm>
            <a:custGeom>
              <a:avLst/>
              <a:gdLst/>
              <a:ahLst/>
              <a:cxnLst/>
              <a:rect l="l" t="t" r="r" b="b"/>
              <a:pathLst>
                <a:path w="4793771" h="3267781">
                  <a:moveTo>
                    <a:pt x="3758476" y="2388987"/>
                  </a:moveTo>
                  <a:cubicBezTo>
                    <a:pt x="3777145" y="2379652"/>
                    <a:pt x="3795601" y="2369892"/>
                    <a:pt x="3813797" y="2359622"/>
                  </a:cubicBezTo>
                  <a:cubicBezTo>
                    <a:pt x="4346006" y="2059225"/>
                    <a:pt x="4793771" y="1415561"/>
                    <a:pt x="4539726" y="792606"/>
                  </a:cubicBezTo>
                  <a:cubicBezTo>
                    <a:pt x="4416115" y="489497"/>
                    <a:pt x="4124250" y="253294"/>
                    <a:pt x="3798022" y="226479"/>
                  </a:cubicBezTo>
                  <a:cubicBezTo>
                    <a:pt x="3416210" y="195095"/>
                    <a:pt x="3057000" y="433700"/>
                    <a:pt x="2673902" y="434869"/>
                  </a:cubicBezTo>
                  <a:cubicBezTo>
                    <a:pt x="2150947" y="436467"/>
                    <a:pt x="1697967" y="0"/>
                    <a:pt x="1175295" y="17260"/>
                  </a:cubicBezTo>
                  <a:cubicBezTo>
                    <a:pt x="926093" y="25490"/>
                    <a:pt x="686885" y="141037"/>
                    <a:pt x="505621" y="312257"/>
                  </a:cubicBezTo>
                  <a:cubicBezTo>
                    <a:pt x="324357" y="483477"/>
                    <a:pt x="198176" y="707277"/>
                    <a:pt x="117968" y="943375"/>
                  </a:cubicBezTo>
                  <a:cubicBezTo>
                    <a:pt x="33113" y="1193148"/>
                    <a:pt x="0" y="1477082"/>
                    <a:pt x="114600" y="1714681"/>
                  </a:cubicBezTo>
                  <a:cubicBezTo>
                    <a:pt x="225927" y="1945498"/>
                    <a:pt x="455959" y="2093480"/>
                    <a:pt x="684103" y="2210167"/>
                  </a:cubicBezTo>
                  <a:cubicBezTo>
                    <a:pt x="912247" y="2326854"/>
                    <a:pt x="1155656" y="2428529"/>
                    <a:pt x="1335979" y="2610604"/>
                  </a:cubicBezTo>
                  <a:cubicBezTo>
                    <a:pt x="1526733" y="2803211"/>
                    <a:pt x="1646549" y="3083819"/>
                    <a:pt x="1897397" y="3186566"/>
                  </a:cubicBezTo>
                  <a:cubicBezTo>
                    <a:pt x="2095678" y="3267781"/>
                    <a:pt x="2326648" y="3211079"/>
                    <a:pt x="2512645" y="3104699"/>
                  </a:cubicBezTo>
                  <a:cubicBezTo>
                    <a:pt x="2698634" y="2998322"/>
                    <a:pt x="2853882" y="2846534"/>
                    <a:pt x="3026221" y="2719221"/>
                  </a:cubicBezTo>
                  <a:cubicBezTo>
                    <a:pt x="3243833" y="2558464"/>
                    <a:pt x="3518795" y="2508816"/>
                    <a:pt x="3758476" y="2388987"/>
                  </a:cubicBezTo>
                  <a:close/>
                </a:path>
              </a:pathLst>
            </a:custGeom>
            <a:solidFill>
              <a:srgbClr val="DBEDFD"/>
            </a:solidFill>
            <a:ln w="12700">
              <a:solidFill>
                <a:srgbClr val="000000"/>
              </a:solidFill>
            </a:ln>
          </p:spPr>
        </p:sp>
        <p:sp>
          <p:nvSpPr>
            <p:cNvPr id="4" name="Freeform 4"/>
            <p:cNvSpPr/>
            <p:nvPr/>
          </p:nvSpPr>
          <p:spPr>
            <a:xfrm>
              <a:off x="0" y="0"/>
              <a:ext cx="4572000" cy="3212592"/>
            </a:xfrm>
            <a:custGeom>
              <a:avLst/>
              <a:gdLst/>
              <a:ahLst/>
              <a:cxnLst/>
              <a:rect l="l" t="t" r="r" b="b"/>
              <a:pathLst>
                <a:path w="4572000" h="3212592">
                  <a:moveTo>
                    <a:pt x="4572000" y="3212592"/>
                  </a:moveTo>
                  <a:lnTo>
                    <a:pt x="0" y="3212592"/>
                  </a:lnTo>
                  <a:lnTo>
                    <a:pt x="0" y="0"/>
                  </a:lnTo>
                  <a:lnTo>
                    <a:pt x="4572000" y="0"/>
                  </a:lnTo>
                  <a:lnTo>
                    <a:pt x="4572000" y="3212592"/>
                  </a:lnTo>
                  <a:close/>
                </a:path>
              </a:pathLst>
            </a:custGeom>
            <a:blipFill>
              <a:blip r:embed="rId2"/>
              <a:stretch>
                <a:fillRect l="-11" r="-11"/>
              </a:stretch>
            </a:blipFill>
          </p:spPr>
        </p:sp>
      </p:grpSp>
      <p:grpSp>
        <p:nvGrpSpPr>
          <p:cNvPr id="5" name="Group 5"/>
          <p:cNvGrpSpPr/>
          <p:nvPr/>
        </p:nvGrpSpPr>
        <p:grpSpPr>
          <a:xfrm>
            <a:off x="342874" y="-13920"/>
            <a:ext cx="17753725" cy="1255108"/>
            <a:chOff x="0" y="0"/>
            <a:chExt cx="23671633" cy="1673477"/>
          </a:xfrm>
        </p:grpSpPr>
        <p:sp>
          <p:nvSpPr>
            <p:cNvPr id="6" name="Freeform 6"/>
            <p:cNvSpPr/>
            <p:nvPr/>
          </p:nvSpPr>
          <p:spPr>
            <a:xfrm>
              <a:off x="933779" y="0"/>
              <a:ext cx="2479972" cy="1673477"/>
            </a:xfrm>
            <a:custGeom>
              <a:avLst/>
              <a:gdLst/>
              <a:ahLst/>
              <a:cxnLst/>
              <a:rect l="l" t="t" r="r" b="b"/>
              <a:pathLst>
                <a:path w="2479972" h="1673477">
                  <a:moveTo>
                    <a:pt x="0" y="0"/>
                  </a:moveTo>
                  <a:lnTo>
                    <a:pt x="2479972" y="0"/>
                  </a:lnTo>
                  <a:lnTo>
                    <a:pt x="2479972" y="1673477"/>
                  </a:lnTo>
                  <a:lnTo>
                    <a:pt x="0" y="1673477"/>
                  </a:lnTo>
                  <a:lnTo>
                    <a:pt x="0" y="0"/>
                  </a:lnTo>
                  <a:close/>
                </a:path>
              </a:pathLst>
            </a:custGeom>
            <a:blipFill>
              <a:blip r:embed="rId3"/>
              <a:stretch>
                <a:fillRect/>
              </a:stretch>
            </a:blipFill>
          </p:spPr>
        </p:sp>
        <p:sp>
          <p:nvSpPr>
            <p:cNvPr id="7" name="Freeform 7"/>
            <p:cNvSpPr/>
            <p:nvPr/>
          </p:nvSpPr>
          <p:spPr>
            <a:xfrm>
              <a:off x="0" y="200958"/>
              <a:ext cx="1141704" cy="1198217"/>
            </a:xfrm>
            <a:custGeom>
              <a:avLst/>
              <a:gdLst/>
              <a:ahLst/>
              <a:cxnLst/>
              <a:rect l="l" t="t" r="r" b="b"/>
              <a:pathLst>
                <a:path w="1141704" h="1198217">
                  <a:moveTo>
                    <a:pt x="0" y="0"/>
                  </a:moveTo>
                  <a:lnTo>
                    <a:pt x="1141704" y="0"/>
                  </a:lnTo>
                  <a:lnTo>
                    <a:pt x="1141704" y="1198217"/>
                  </a:lnTo>
                  <a:lnTo>
                    <a:pt x="0" y="1198217"/>
                  </a:lnTo>
                  <a:lnTo>
                    <a:pt x="0" y="0"/>
                  </a:lnTo>
                  <a:close/>
                </a:path>
              </a:pathLst>
            </a:custGeom>
            <a:blipFill>
              <a:blip r:embed="rId4"/>
              <a:stretch>
                <a:fillRect l="-2624" r="-2624"/>
              </a:stretch>
            </a:blipFill>
          </p:spPr>
        </p:sp>
        <p:sp>
          <p:nvSpPr>
            <p:cNvPr id="8" name="Freeform 8"/>
            <p:cNvSpPr/>
            <p:nvPr/>
          </p:nvSpPr>
          <p:spPr>
            <a:xfrm>
              <a:off x="19737644" y="237630"/>
              <a:ext cx="1588973" cy="1161546"/>
            </a:xfrm>
            <a:custGeom>
              <a:avLst/>
              <a:gdLst/>
              <a:ahLst/>
              <a:cxnLst/>
              <a:rect l="l" t="t" r="r" b="b"/>
              <a:pathLst>
                <a:path w="1588973" h="1161546">
                  <a:moveTo>
                    <a:pt x="0" y="0"/>
                  </a:moveTo>
                  <a:lnTo>
                    <a:pt x="1588973" y="0"/>
                  </a:lnTo>
                  <a:lnTo>
                    <a:pt x="1588973" y="1161545"/>
                  </a:lnTo>
                  <a:lnTo>
                    <a:pt x="0" y="1161545"/>
                  </a:lnTo>
                  <a:lnTo>
                    <a:pt x="0" y="0"/>
                  </a:lnTo>
                  <a:close/>
                </a:path>
              </a:pathLst>
            </a:custGeom>
            <a:blipFill>
              <a:blip r:embed="rId5"/>
              <a:stretch>
                <a:fillRect l="-9961" t="-27783" r="-11953" b="-38992"/>
              </a:stretch>
            </a:blipFill>
          </p:spPr>
        </p:sp>
        <p:sp>
          <p:nvSpPr>
            <p:cNvPr id="9" name="Freeform 9"/>
            <p:cNvSpPr/>
            <p:nvPr/>
          </p:nvSpPr>
          <p:spPr>
            <a:xfrm>
              <a:off x="20983875" y="237630"/>
              <a:ext cx="2687758" cy="1198217"/>
            </a:xfrm>
            <a:custGeom>
              <a:avLst/>
              <a:gdLst/>
              <a:ahLst/>
              <a:cxnLst/>
              <a:rect l="l" t="t" r="r" b="b"/>
              <a:pathLst>
                <a:path w="2687758" h="1198217">
                  <a:moveTo>
                    <a:pt x="0" y="0"/>
                  </a:moveTo>
                  <a:lnTo>
                    <a:pt x="2687758" y="0"/>
                  </a:lnTo>
                  <a:lnTo>
                    <a:pt x="2687758" y="1198217"/>
                  </a:lnTo>
                  <a:lnTo>
                    <a:pt x="0" y="1198217"/>
                  </a:lnTo>
                  <a:lnTo>
                    <a:pt x="0" y="0"/>
                  </a:lnTo>
                  <a:close/>
                </a:path>
              </a:pathLst>
            </a:custGeom>
            <a:blipFill>
              <a:blip r:embed="rId6"/>
              <a:stretch>
                <a:fillRect r="-15165" b="-13289"/>
              </a:stretch>
            </a:blipFill>
          </p:spPr>
        </p:sp>
      </p:grpSp>
      <p:sp>
        <p:nvSpPr>
          <p:cNvPr id="10" name="Freeform 10"/>
          <p:cNvSpPr/>
          <p:nvPr/>
        </p:nvSpPr>
        <p:spPr>
          <a:xfrm>
            <a:off x="-1367244" y="780384"/>
            <a:ext cx="12779284" cy="1844858"/>
          </a:xfrm>
          <a:custGeom>
            <a:avLst/>
            <a:gdLst/>
            <a:ahLst/>
            <a:cxnLst/>
            <a:rect l="l" t="t" r="r" b="b"/>
            <a:pathLst>
              <a:path w="12779284" h="1844858">
                <a:moveTo>
                  <a:pt x="0" y="0"/>
                </a:moveTo>
                <a:lnTo>
                  <a:pt x="12779284" y="0"/>
                </a:lnTo>
                <a:lnTo>
                  <a:pt x="12779284" y="1844858"/>
                </a:lnTo>
                <a:lnTo>
                  <a:pt x="0" y="1844858"/>
                </a:lnTo>
                <a:lnTo>
                  <a:pt x="0" y="0"/>
                </a:lnTo>
                <a:close/>
              </a:path>
            </a:pathLst>
          </a:custGeom>
          <a:blipFill>
            <a:blip r:embed="rId7"/>
            <a:stretch>
              <a:fillRect b="-1307"/>
            </a:stretch>
          </a:blipFill>
        </p:spPr>
      </p:sp>
      <p:grpSp>
        <p:nvGrpSpPr>
          <p:cNvPr id="11" name="Group 11"/>
          <p:cNvGrpSpPr/>
          <p:nvPr/>
        </p:nvGrpSpPr>
        <p:grpSpPr>
          <a:xfrm>
            <a:off x="-3312665" y="1195450"/>
            <a:ext cx="14470349" cy="1125571"/>
            <a:chOff x="0" y="0"/>
            <a:chExt cx="3939507" cy="306433"/>
          </a:xfrm>
        </p:grpSpPr>
        <p:sp>
          <p:nvSpPr>
            <p:cNvPr id="12" name="Freeform 12"/>
            <p:cNvSpPr/>
            <p:nvPr/>
          </p:nvSpPr>
          <p:spPr>
            <a:xfrm>
              <a:off x="0" y="0"/>
              <a:ext cx="3939507" cy="306433"/>
            </a:xfrm>
            <a:custGeom>
              <a:avLst/>
              <a:gdLst/>
              <a:ahLst/>
              <a:cxnLst/>
              <a:rect l="l" t="t" r="r" b="b"/>
              <a:pathLst>
                <a:path w="3939507" h="306433">
                  <a:moveTo>
                    <a:pt x="3736307" y="0"/>
                  </a:moveTo>
                  <a:cubicBezTo>
                    <a:pt x="3848531" y="0"/>
                    <a:pt x="3939507" y="68597"/>
                    <a:pt x="3939507" y="153217"/>
                  </a:cubicBezTo>
                  <a:cubicBezTo>
                    <a:pt x="3939507" y="237836"/>
                    <a:pt x="3848531" y="306433"/>
                    <a:pt x="3736307" y="306433"/>
                  </a:cubicBezTo>
                  <a:lnTo>
                    <a:pt x="203200" y="306433"/>
                  </a:lnTo>
                  <a:cubicBezTo>
                    <a:pt x="90976" y="306433"/>
                    <a:pt x="0" y="237836"/>
                    <a:pt x="0" y="153217"/>
                  </a:cubicBezTo>
                  <a:cubicBezTo>
                    <a:pt x="0" y="68597"/>
                    <a:pt x="90976" y="0"/>
                    <a:pt x="203200" y="0"/>
                  </a:cubicBezTo>
                  <a:close/>
                </a:path>
              </a:pathLst>
            </a:custGeom>
            <a:solidFill>
              <a:srgbClr val="FFFFFF"/>
            </a:solidFill>
          </p:spPr>
        </p:sp>
        <p:sp>
          <p:nvSpPr>
            <p:cNvPr id="13" name="TextBox 13"/>
            <p:cNvSpPr txBox="1"/>
            <p:nvPr/>
          </p:nvSpPr>
          <p:spPr>
            <a:xfrm>
              <a:off x="0" y="-28575"/>
              <a:ext cx="3939507" cy="335008"/>
            </a:xfrm>
            <a:prstGeom prst="rect">
              <a:avLst/>
            </a:prstGeom>
          </p:spPr>
          <p:txBody>
            <a:bodyPr lIns="50800" tIns="50800" rIns="50800" bIns="50800" rtlCol="0" anchor="ctr"/>
            <a:lstStyle/>
            <a:p>
              <a:pPr algn="ctr">
                <a:lnSpc>
                  <a:spcPts val="1885"/>
                </a:lnSpc>
              </a:pPr>
              <a:endParaRPr/>
            </a:p>
          </p:txBody>
        </p:sp>
      </p:grpSp>
      <p:sp>
        <p:nvSpPr>
          <p:cNvPr id="14" name="Freeform 14"/>
          <p:cNvSpPr/>
          <p:nvPr/>
        </p:nvSpPr>
        <p:spPr>
          <a:xfrm>
            <a:off x="2593668" y="2625242"/>
            <a:ext cx="13252137" cy="7386626"/>
          </a:xfrm>
          <a:custGeom>
            <a:avLst/>
            <a:gdLst/>
            <a:ahLst/>
            <a:cxnLst/>
            <a:rect l="l" t="t" r="r" b="b"/>
            <a:pathLst>
              <a:path w="13252137" h="7386626">
                <a:moveTo>
                  <a:pt x="0" y="0"/>
                </a:moveTo>
                <a:lnTo>
                  <a:pt x="13252138" y="0"/>
                </a:lnTo>
                <a:lnTo>
                  <a:pt x="13252138" y="7386626"/>
                </a:lnTo>
                <a:lnTo>
                  <a:pt x="0" y="7386626"/>
                </a:lnTo>
                <a:lnTo>
                  <a:pt x="0" y="0"/>
                </a:lnTo>
                <a:close/>
              </a:path>
            </a:pathLst>
          </a:custGeom>
          <a:blipFill>
            <a:blip r:embed="rId8"/>
            <a:stretch>
              <a:fillRect/>
            </a:stretch>
          </a:blipFill>
          <a:ln cap="sq">
            <a:noFill/>
            <a:prstDash val="sysDot"/>
            <a:miter/>
          </a:ln>
        </p:spPr>
      </p:sp>
      <p:sp>
        <p:nvSpPr>
          <p:cNvPr id="15" name="TextBox 15"/>
          <p:cNvSpPr txBox="1"/>
          <p:nvPr/>
        </p:nvSpPr>
        <p:spPr>
          <a:xfrm>
            <a:off x="342874" y="1273285"/>
            <a:ext cx="10287147" cy="1047736"/>
          </a:xfrm>
          <a:prstGeom prst="rect">
            <a:avLst/>
          </a:prstGeom>
        </p:spPr>
        <p:txBody>
          <a:bodyPr lIns="0" tIns="0" rIns="0" bIns="0" rtlCol="0" anchor="t">
            <a:spAutoFit/>
          </a:bodyPr>
          <a:lstStyle/>
          <a:p>
            <a:pPr algn="l">
              <a:lnSpc>
                <a:spcPts val="8024"/>
              </a:lnSpc>
            </a:pPr>
            <a:r>
              <a:rPr lang="en-US" sz="7499">
                <a:solidFill>
                  <a:srgbClr val="727171"/>
                </a:solidFill>
                <a:latin typeface="Roboto Bold"/>
                <a:ea typeface="Roboto Bold"/>
                <a:cs typeface="Roboto Bold"/>
                <a:sym typeface="Roboto Bold"/>
              </a:rPr>
              <a:t>3.Trực quan hóa dữ liệu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39305" y="-5317632"/>
            <a:ext cx="14092745" cy="9902503"/>
            <a:chOff x="0" y="0"/>
            <a:chExt cx="4572000" cy="3212592"/>
          </a:xfrm>
        </p:grpSpPr>
        <p:sp>
          <p:nvSpPr>
            <p:cNvPr id="3" name="Freeform 3"/>
            <p:cNvSpPr/>
            <p:nvPr/>
          </p:nvSpPr>
          <p:spPr>
            <a:xfrm>
              <a:off x="-40875" y="-15335"/>
              <a:ext cx="4793771" cy="3267781"/>
            </a:xfrm>
            <a:custGeom>
              <a:avLst/>
              <a:gdLst/>
              <a:ahLst/>
              <a:cxnLst/>
              <a:rect l="l" t="t" r="r" b="b"/>
              <a:pathLst>
                <a:path w="4793771" h="3267781">
                  <a:moveTo>
                    <a:pt x="3758476" y="2388987"/>
                  </a:moveTo>
                  <a:cubicBezTo>
                    <a:pt x="3777145" y="2379652"/>
                    <a:pt x="3795601" y="2369892"/>
                    <a:pt x="3813797" y="2359622"/>
                  </a:cubicBezTo>
                  <a:cubicBezTo>
                    <a:pt x="4346006" y="2059225"/>
                    <a:pt x="4793771" y="1415561"/>
                    <a:pt x="4539726" y="792606"/>
                  </a:cubicBezTo>
                  <a:cubicBezTo>
                    <a:pt x="4416115" y="489497"/>
                    <a:pt x="4124250" y="253294"/>
                    <a:pt x="3798022" y="226479"/>
                  </a:cubicBezTo>
                  <a:cubicBezTo>
                    <a:pt x="3416210" y="195095"/>
                    <a:pt x="3057000" y="433700"/>
                    <a:pt x="2673902" y="434869"/>
                  </a:cubicBezTo>
                  <a:cubicBezTo>
                    <a:pt x="2150947" y="436467"/>
                    <a:pt x="1697967" y="0"/>
                    <a:pt x="1175295" y="17260"/>
                  </a:cubicBezTo>
                  <a:cubicBezTo>
                    <a:pt x="926093" y="25490"/>
                    <a:pt x="686885" y="141037"/>
                    <a:pt x="505621" y="312257"/>
                  </a:cubicBezTo>
                  <a:cubicBezTo>
                    <a:pt x="324357" y="483477"/>
                    <a:pt x="198176" y="707277"/>
                    <a:pt x="117968" y="943375"/>
                  </a:cubicBezTo>
                  <a:cubicBezTo>
                    <a:pt x="33113" y="1193148"/>
                    <a:pt x="0" y="1477082"/>
                    <a:pt x="114600" y="1714681"/>
                  </a:cubicBezTo>
                  <a:cubicBezTo>
                    <a:pt x="225927" y="1945498"/>
                    <a:pt x="455959" y="2093480"/>
                    <a:pt x="684103" y="2210167"/>
                  </a:cubicBezTo>
                  <a:cubicBezTo>
                    <a:pt x="912247" y="2326854"/>
                    <a:pt x="1155656" y="2428529"/>
                    <a:pt x="1335979" y="2610604"/>
                  </a:cubicBezTo>
                  <a:cubicBezTo>
                    <a:pt x="1526733" y="2803211"/>
                    <a:pt x="1646549" y="3083819"/>
                    <a:pt x="1897397" y="3186566"/>
                  </a:cubicBezTo>
                  <a:cubicBezTo>
                    <a:pt x="2095678" y="3267781"/>
                    <a:pt x="2326648" y="3211079"/>
                    <a:pt x="2512645" y="3104699"/>
                  </a:cubicBezTo>
                  <a:cubicBezTo>
                    <a:pt x="2698634" y="2998322"/>
                    <a:pt x="2853882" y="2846534"/>
                    <a:pt x="3026221" y="2719221"/>
                  </a:cubicBezTo>
                  <a:cubicBezTo>
                    <a:pt x="3243833" y="2558464"/>
                    <a:pt x="3518795" y="2508816"/>
                    <a:pt x="3758476" y="2388987"/>
                  </a:cubicBezTo>
                  <a:close/>
                </a:path>
              </a:pathLst>
            </a:custGeom>
            <a:solidFill>
              <a:srgbClr val="DBEDFD"/>
            </a:solidFill>
            <a:ln w="12700">
              <a:solidFill>
                <a:srgbClr val="000000"/>
              </a:solidFill>
            </a:ln>
          </p:spPr>
        </p:sp>
        <p:sp>
          <p:nvSpPr>
            <p:cNvPr id="4" name="Freeform 4"/>
            <p:cNvSpPr/>
            <p:nvPr/>
          </p:nvSpPr>
          <p:spPr>
            <a:xfrm>
              <a:off x="0" y="0"/>
              <a:ext cx="4572000" cy="3212592"/>
            </a:xfrm>
            <a:custGeom>
              <a:avLst/>
              <a:gdLst/>
              <a:ahLst/>
              <a:cxnLst/>
              <a:rect l="l" t="t" r="r" b="b"/>
              <a:pathLst>
                <a:path w="4572000" h="3212592">
                  <a:moveTo>
                    <a:pt x="4572000" y="3212592"/>
                  </a:moveTo>
                  <a:lnTo>
                    <a:pt x="0" y="3212592"/>
                  </a:lnTo>
                  <a:lnTo>
                    <a:pt x="0" y="0"/>
                  </a:lnTo>
                  <a:lnTo>
                    <a:pt x="4572000" y="0"/>
                  </a:lnTo>
                  <a:lnTo>
                    <a:pt x="4572000" y="3212592"/>
                  </a:lnTo>
                  <a:close/>
                </a:path>
              </a:pathLst>
            </a:custGeom>
            <a:blipFill>
              <a:blip r:embed="rId2"/>
              <a:stretch>
                <a:fillRect l="-11" r="-11"/>
              </a:stretch>
            </a:blipFill>
          </p:spPr>
        </p:sp>
      </p:grpSp>
      <p:sp>
        <p:nvSpPr>
          <p:cNvPr id="5" name="Freeform 5"/>
          <p:cNvSpPr/>
          <p:nvPr/>
        </p:nvSpPr>
        <p:spPr>
          <a:xfrm>
            <a:off x="-1367244" y="780384"/>
            <a:ext cx="12779284" cy="1844858"/>
          </a:xfrm>
          <a:custGeom>
            <a:avLst/>
            <a:gdLst/>
            <a:ahLst/>
            <a:cxnLst/>
            <a:rect l="l" t="t" r="r" b="b"/>
            <a:pathLst>
              <a:path w="12779284" h="1844858">
                <a:moveTo>
                  <a:pt x="0" y="0"/>
                </a:moveTo>
                <a:lnTo>
                  <a:pt x="12779284" y="0"/>
                </a:lnTo>
                <a:lnTo>
                  <a:pt x="12779284" y="1844858"/>
                </a:lnTo>
                <a:lnTo>
                  <a:pt x="0" y="1844858"/>
                </a:lnTo>
                <a:lnTo>
                  <a:pt x="0" y="0"/>
                </a:lnTo>
                <a:close/>
              </a:path>
            </a:pathLst>
          </a:custGeom>
          <a:blipFill>
            <a:blip r:embed="rId3"/>
            <a:stretch>
              <a:fillRect b="-1307"/>
            </a:stretch>
          </a:blipFill>
        </p:spPr>
      </p:sp>
      <p:grpSp>
        <p:nvGrpSpPr>
          <p:cNvPr id="6" name="Group 6"/>
          <p:cNvGrpSpPr/>
          <p:nvPr/>
        </p:nvGrpSpPr>
        <p:grpSpPr>
          <a:xfrm>
            <a:off x="-3312665" y="1195450"/>
            <a:ext cx="14470349" cy="1125571"/>
            <a:chOff x="0" y="0"/>
            <a:chExt cx="3939507" cy="306433"/>
          </a:xfrm>
        </p:grpSpPr>
        <p:sp>
          <p:nvSpPr>
            <p:cNvPr id="7" name="Freeform 7"/>
            <p:cNvSpPr/>
            <p:nvPr/>
          </p:nvSpPr>
          <p:spPr>
            <a:xfrm>
              <a:off x="0" y="0"/>
              <a:ext cx="3939507" cy="306433"/>
            </a:xfrm>
            <a:custGeom>
              <a:avLst/>
              <a:gdLst/>
              <a:ahLst/>
              <a:cxnLst/>
              <a:rect l="l" t="t" r="r" b="b"/>
              <a:pathLst>
                <a:path w="3939507" h="306433">
                  <a:moveTo>
                    <a:pt x="3736307" y="0"/>
                  </a:moveTo>
                  <a:cubicBezTo>
                    <a:pt x="3848531" y="0"/>
                    <a:pt x="3939507" y="68597"/>
                    <a:pt x="3939507" y="153217"/>
                  </a:cubicBezTo>
                  <a:cubicBezTo>
                    <a:pt x="3939507" y="237836"/>
                    <a:pt x="3848531" y="306433"/>
                    <a:pt x="3736307" y="306433"/>
                  </a:cubicBezTo>
                  <a:lnTo>
                    <a:pt x="203200" y="306433"/>
                  </a:lnTo>
                  <a:cubicBezTo>
                    <a:pt x="90976" y="306433"/>
                    <a:pt x="0" y="237836"/>
                    <a:pt x="0" y="153217"/>
                  </a:cubicBezTo>
                  <a:cubicBezTo>
                    <a:pt x="0" y="68597"/>
                    <a:pt x="90976" y="0"/>
                    <a:pt x="203200" y="0"/>
                  </a:cubicBezTo>
                  <a:close/>
                </a:path>
              </a:pathLst>
            </a:custGeom>
            <a:solidFill>
              <a:srgbClr val="FFFFFF"/>
            </a:solidFill>
          </p:spPr>
        </p:sp>
        <p:sp>
          <p:nvSpPr>
            <p:cNvPr id="8" name="TextBox 8"/>
            <p:cNvSpPr txBox="1"/>
            <p:nvPr/>
          </p:nvSpPr>
          <p:spPr>
            <a:xfrm>
              <a:off x="0" y="-28575"/>
              <a:ext cx="3939507" cy="335008"/>
            </a:xfrm>
            <a:prstGeom prst="rect">
              <a:avLst/>
            </a:prstGeom>
          </p:spPr>
          <p:txBody>
            <a:bodyPr lIns="50800" tIns="50800" rIns="50800" bIns="50800" rtlCol="0" anchor="ctr"/>
            <a:lstStyle/>
            <a:p>
              <a:pPr algn="ctr">
                <a:lnSpc>
                  <a:spcPts val="1885"/>
                </a:lnSpc>
              </a:pPr>
              <a:endParaRPr/>
            </a:p>
          </p:txBody>
        </p:sp>
      </p:grpSp>
      <p:sp>
        <p:nvSpPr>
          <p:cNvPr id="9" name="TextBox 9"/>
          <p:cNvSpPr txBox="1"/>
          <p:nvPr/>
        </p:nvSpPr>
        <p:spPr>
          <a:xfrm>
            <a:off x="342874" y="1273285"/>
            <a:ext cx="10287147" cy="1047736"/>
          </a:xfrm>
          <a:prstGeom prst="rect">
            <a:avLst/>
          </a:prstGeom>
        </p:spPr>
        <p:txBody>
          <a:bodyPr lIns="0" tIns="0" rIns="0" bIns="0" rtlCol="0" anchor="t">
            <a:spAutoFit/>
          </a:bodyPr>
          <a:lstStyle/>
          <a:p>
            <a:pPr algn="l">
              <a:lnSpc>
                <a:spcPts val="8024"/>
              </a:lnSpc>
            </a:pPr>
            <a:r>
              <a:rPr lang="en-US" sz="7499">
                <a:solidFill>
                  <a:srgbClr val="727171"/>
                </a:solidFill>
                <a:latin typeface="Roboto Bold"/>
                <a:ea typeface="Roboto Bold"/>
                <a:cs typeface="Roboto Bold"/>
                <a:sym typeface="Roboto Bold"/>
              </a:rPr>
              <a:t>3.Trực quan hóa dữ liệu</a:t>
            </a:r>
          </a:p>
        </p:txBody>
      </p:sp>
      <p:grpSp>
        <p:nvGrpSpPr>
          <p:cNvPr id="10" name="Group 10"/>
          <p:cNvGrpSpPr/>
          <p:nvPr/>
        </p:nvGrpSpPr>
        <p:grpSpPr>
          <a:xfrm>
            <a:off x="342874" y="-13920"/>
            <a:ext cx="17753725" cy="1255108"/>
            <a:chOff x="0" y="0"/>
            <a:chExt cx="23671633" cy="1673477"/>
          </a:xfrm>
        </p:grpSpPr>
        <p:sp>
          <p:nvSpPr>
            <p:cNvPr id="11" name="Freeform 11"/>
            <p:cNvSpPr/>
            <p:nvPr/>
          </p:nvSpPr>
          <p:spPr>
            <a:xfrm>
              <a:off x="933779" y="0"/>
              <a:ext cx="2479972" cy="1673477"/>
            </a:xfrm>
            <a:custGeom>
              <a:avLst/>
              <a:gdLst/>
              <a:ahLst/>
              <a:cxnLst/>
              <a:rect l="l" t="t" r="r" b="b"/>
              <a:pathLst>
                <a:path w="2479972" h="1673477">
                  <a:moveTo>
                    <a:pt x="0" y="0"/>
                  </a:moveTo>
                  <a:lnTo>
                    <a:pt x="2479972" y="0"/>
                  </a:lnTo>
                  <a:lnTo>
                    <a:pt x="2479972" y="1673477"/>
                  </a:lnTo>
                  <a:lnTo>
                    <a:pt x="0" y="1673477"/>
                  </a:lnTo>
                  <a:lnTo>
                    <a:pt x="0" y="0"/>
                  </a:lnTo>
                  <a:close/>
                </a:path>
              </a:pathLst>
            </a:custGeom>
            <a:blipFill>
              <a:blip r:embed="rId4"/>
              <a:stretch>
                <a:fillRect/>
              </a:stretch>
            </a:blipFill>
          </p:spPr>
        </p:sp>
        <p:sp>
          <p:nvSpPr>
            <p:cNvPr id="12" name="Freeform 12"/>
            <p:cNvSpPr/>
            <p:nvPr/>
          </p:nvSpPr>
          <p:spPr>
            <a:xfrm>
              <a:off x="0" y="200958"/>
              <a:ext cx="1141704" cy="1198217"/>
            </a:xfrm>
            <a:custGeom>
              <a:avLst/>
              <a:gdLst/>
              <a:ahLst/>
              <a:cxnLst/>
              <a:rect l="l" t="t" r="r" b="b"/>
              <a:pathLst>
                <a:path w="1141704" h="1198217">
                  <a:moveTo>
                    <a:pt x="0" y="0"/>
                  </a:moveTo>
                  <a:lnTo>
                    <a:pt x="1141704" y="0"/>
                  </a:lnTo>
                  <a:lnTo>
                    <a:pt x="1141704" y="1198217"/>
                  </a:lnTo>
                  <a:lnTo>
                    <a:pt x="0" y="1198217"/>
                  </a:lnTo>
                  <a:lnTo>
                    <a:pt x="0" y="0"/>
                  </a:lnTo>
                  <a:close/>
                </a:path>
              </a:pathLst>
            </a:custGeom>
            <a:blipFill>
              <a:blip r:embed="rId5"/>
              <a:stretch>
                <a:fillRect l="-2624" r="-2624"/>
              </a:stretch>
            </a:blipFill>
          </p:spPr>
        </p:sp>
        <p:sp>
          <p:nvSpPr>
            <p:cNvPr id="13" name="Freeform 13"/>
            <p:cNvSpPr/>
            <p:nvPr/>
          </p:nvSpPr>
          <p:spPr>
            <a:xfrm>
              <a:off x="19737644" y="237630"/>
              <a:ext cx="1588973" cy="1161546"/>
            </a:xfrm>
            <a:custGeom>
              <a:avLst/>
              <a:gdLst/>
              <a:ahLst/>
              <a:cxnLst/>
              <a:rect l="l" t="t" r="r" b="b"/>
              <a:pathLst>
                <a:path w="1588973" h="1161546">
                  <a:moveTo>
                    <a:pt x="0" y="0"/>
                  </a:moveTo>
                  <a:lnTo>
                    <a:pt x="1588973" y="0"/>
                  </a:lnTo>
                  <a:lnTo>
                    <a:pt x="1588973" y="1161545"/>
                  </a:lnTo>
                  <a:lnTo>
                    <a:pt x="0" y="1161545"/>
                  </a:lnTo>
                  <a:lnTo>
                    <a:pt x="0" y="0"/>
                  </a:lnTo>
                  <a:close/>
                </a:path>
              </a:pathLst>
            </a:custGeom>
            <a:blipFill>
              <a:blip r:embed="rId6"/>
              <a:stretch>
                <a:fillRect l="-9961" t="-27783" r="-11953" b="-38992"/>
              </a:stretch>
            </a:blipFill>
          </p:spPr>
        </p:sp>
        <p:sp>
          <p:nvSpPr>
            <p:cNvPr id="14" name="Freeform 14"/>
            <p:cNvSpPr/>
            <p:nvPr/>
          </p:nvSpPr>
          <p:spPr>
            <a:xfrm>
              <a:off x="20983875" y="237630"/>
              <a:ext cx="2687758" cy="1198217"/>
            </a:xfrm>
            <a:custGeom>
              <a:avLst/>
              <a:gdLst/>
              <a:ahLst/>
              <a:cxnLst/>
              <a:rect l="l" t="t" r="r" b="b"/>
              <a:pathLst>
                <a:path w="2687758" h="1198217">
                  <a:moveTo>
                    <a:pt x="0" y="0"/>
                  </a:moveTo>
                  <a:lnTo>
                    <a:pt x="2687758" y="0"/>
                  </a:lnTo>
                  <a:lnTo>
                    <a:pt x="2687758" y="1198217"/>
                  </a:lnTo>
                  <a:lnTo>
                    <a:pt x="0" y="1198217"/>
                  </a:lnTo>
                  <a:lnTo>
                    <a:pt x="0" y="0"/>
                  </a:lnTo>
                  <a:close/>
                </a:path>
              </a:pathLst>
            </a:custGeom>
            <a:blipFill>
              <a:blip r:embed="rId7"/>
              <a:stretch>
                <a:fillRect r="-15165" b="-13289"/>
              </a:stretch>
            </a:blipFill>
          </p:spPr>
        </p:sp>
      </p:grpSp>
      <p:sp>
        <p:nvSpPr>
          <p:cNvPr id="15" name="Freeform 15"/>
          <p:cNvSpPr/>
          <p:nvPr/>
        </p:nvSpPr>
        <p:spPr>
          <a:xfrm>
            <a:off x="2724612" y="2830796"/>
            <a:ext cx="12990250" cy="7301787"/>
          </a:xfrm>
          <a:custGeom>
            <a:avLst/>
            <a:gdLst/>
            <a:ahLst/>
            <a:cxnLst/>
            <a:rect l="l" t="t" r="r" b="b"/>
            <a:pathLst>
              <a:path w="12990250" h="7301787">
                <a:moveTo>
                  <a:pt x="0" y="0"/>
                </a:moveTo>
                <a:lnTo>
                  <a:pt x="12990250" y="0"/>
                </a:lnTo>
                <a:lnTo>
                  <a:pt x="12990250" y="7301788"/>
                </a:lnTo>
                <a:lnTo>
                  <a:pt x="0" y="7301788"/>
                </a:lnTo>
                <a:lnTo>
                  <a:pt x="0" y="0"/>
                </a:lnTo>
                <a:close/>
              </a:path>
            </a:pathLst>
          </a:custGeom>
          <a:blipFill>
            <a:blip r:embed="rId8"/>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1935</Words>
  <Application>Microsoft Office PowerPoint</Application>
  <PresentationFormat>Tùy chỉnh</PresentationFormat>
  <Paragraphs>224</Paragraphs>
  <Slides>33</Slides>
  <Notes>1</Notes>
  <HiddenSlides>0</HiddenSlides>
  <MMClips>0</MMClips>
  <ScaleCrop>false</ScaleCrop>
  <HeadingPairs>
    <vt:vector size="6" baseType="variant">
      <vt:variant>
        <vt:lpstr>Phông được Dùng</vt:lpstr>
      </vt:variant>
      <vt:variant>
        <vt:i4>19</vt:i4>
      </vt:variant>
      <vt:variant>
        <vt:lpstr>Chủ đề</vt:lpstr>
      </vt:variant>
      <vt:variant>
        <vt:i4>1</vt:i4>
      </vt:variant>
      <vt:variant>
        <vt:lpstr>Tiêu đề Bản chiếu</vt:lpstr>
      </vt:variant>
      <vt:variant>
        <vt:i4>33</vt:i4>
      </vt:variant>
    </vt:vector>
  </HeadingPairs>
  <TitlesOfParts>
    <vt:vector size="53" baseType="lpstr">
      <vt:lpstr>Roboto Slab</vt:lpstr>
      <vt:lpstr>Faustina</vt:lpstr>
      <vt:lpstr>เอฟซี โอนิกิริ</vt:lpstr>
      <vt:lpstr>Montserrat Classic Bold</vt:lpstr>
      <vt:lpstr>Noto Sans Bold</vt:lpstr>
      <vt:lpstr>Faustina Bold</vt:lpstr>
      <vt:lpstr>Fraunces</vt:lpstr>
      <vt:lpstr>Krabuler</vt:lpstr>
      <vt:lpstr>Calibri</vt:lpstr>
      <vt:lpstr>Cambria</vt:lpstr>
      <vt:lpstr>Sniglet</vt:lpstr>
      <vt:lpstr>Poppins</vt:lpstr>
      <vt:lpstr>Montserrat Bold</vt:lpstr>
      <vt:lpstr>Roboto Bold</vt:lpstr>
      <vt:lpstr>Roboto</vt:lpstr>
      <vt:lpstr>Roboto Slab Bold</vt:lpstr>
      <vt:lpstr>Quicksand</vt:lpstr>
      <vt:lpstr>Ruda Heavy</vt:lpstr>
      <vt:lpstr>Arial</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By Olivia Wilson</dc:title>
  <cp:lastModifiedBy>ADMIN</cp:lastModifiedBy>
  <cp:revision>20</cp:revision>
  <dcterms:created xsi:type="dcterms:W3CDTF">2006-08-16T00:00:00Z</dcterms:created>
  <dcterms:modified xsi:type="dcterms:W3CDTF">2024-08-04T13:53:01Z</dcterms:modified>
  <dc:identifier>DAGLYSFQX3c</dc:identifier>
</cp:coreProperties>
</file>